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31"/>
  </p:notesMasterIdLst>
  <p:handoutMasterIdLst>
    <p:handoutMasterId r:id="rId32"/>
  </p:handoutMasterIdLst>
  <p:sldIdLst>
    <p:sldId id="256" r:id="rId5"/>
    <p:sldId id="257" r:id="rId6"/>
    <p:sldId id="258" r:id="rId7"/>
    <p:sldId id="260" r:id="rId8"/>
    <p:sldId id="261" r:id="rId9"/>
    <p:sldId id="262" r:id="rId10"/>
    <p:sldId id="323" r:id="rId11"/>
    <p:sldId id="263" r:id="rId12"/>
    <p:sldId id="278" r:id="rId13"/>
    <p:sldId id="310" r:id="rId14"/>
    <p:sldId id="265" r:id="rId15"/>
    <p:sldId id="264" r:id="rId16"/>
    <p:sldId id="270" r:id="rId17"/>
    <p:sldId id="314" r:id="rId18"/>
    <p:sldId id="267" r:id="rId19"/>
    <p:sldId id="273" r:id="rId20"/>
    <p:sldId id="272" r:id="rId21"/>
    <p:sldId id="274" r:id="rId22"/>
    <p:sldId id="275" r:id="rId23"/>
    <p:sldId id="317" r:id="rId24"/>
    <p:sldId id="320" r:id="rId25"/>
    <p:sldId id="322" r:id="rId26"/>
    <p:sldId id="324" r:id="rId27"/>
    <p:sldId id="326" r:id="rId28"/>
    <p:sldId id="327" r:id="rId29"/>
    <p:sldId id="316"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Riesenbeck"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8" autoAdjust="0"/>
    <p:restoredTop sz="70541" autoAdjust="0"/>
  </p:normalViewPr>
  <p:slideViewPr>
    <p:cSldViewPr snapToGrid="0" snapToObjects="1">
      <p:cViewPr varScale="1">
        <p:scale>
          <a:sx n="46" d="100"/>
          <a:sy n="46" d="100"/>
        </p:scale>
        <p:origin x="-996" y="-9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1620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gif"/></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5E307-7D49-4080-8707-DEF9F6C7263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531BB8A-DC34-412C-9069-F6A0BA2D24F7}">
      <dgm:prSet phldrT="[Text]" custT="1"/>
      <dgm:spPr/>
      <dgm:t>
        <a:bodyPr/>
        <a:lstStyle/>
        <a:p>
          <a:r>
            <a:rPr lang="en-US" sz="1800" dirty="0" smtClean="0"/>
            <a:t>Automated Predictive Modeling</a:t>
          </a:r>
          <a:endParaRPr lang="en-US" sz="1800" dirty="0"/>
        </a:p>
      </dgm:t>
    </dgm:pt>
    <dgm:pt modelId="{75A5925A-3943-4B08-835B-F9530429358D}" type="parTrans" cxnId="{B4A775CE-8CC9-4856-93B2-DC5E1F017DAA}">
      <dgm:prSet/>
      <dgm:spPr/>
      <dgm:t>
        <a:bodyPr/>
        <a:lstStyle/>
        <a:p>
          <a:endParaRPr lang="en-US"/>
        </a:p>
      </dgm:t>
    </dgm:pt>
    <dgm:pt modelId="{B836C041-DABC-4754-B33D-DF4AE274DF64}" type="sibTrans" cxnId="{B4A775CE-8CC9-4856-93B2-DC5E1F017DAA}">
      <dgm:prSet/>
      <dgm:spPr/>
      <dgm:t>
        <a:bodyPr/>
        <a:lstStyle/>
        <a:p>
          <a:endParaRPr lang="en-US"/>
        </a:p>
      </dgm:t>
    </dgm:pt>
    <dgm:pt modelId="{ABE14741-5A12-48D8-81CB-32508319E3A2}">
      <dgm:prSet phldrT="[Text]" custT="1"/>
      <dgm:spPr/>
      <dgm:t>
        <a:bodyPr/>
        <a:lstStyle/>
        <a:p>
          <a:r>
            <a:rPr lang="en-US" sz="1800" dirty="0" smtClean="0"/>
            <a:t>Smart Zones</a:t>
          </a:r>
          <a:endParaRPr lang="en-US" sz="1800" dirty="0"/>
        </a:p>
      </dgm:t>
    </dgm:pt>
    <dgm:pt modelId="{9BD79279-30A7-4AFE-81C5-E8F1FA7BF163}" type="parTrans" cxnId="{3B91FB46-D994-4036-A5AA-AC8A2B184311}">
      <dgm:prSet/>
      <dgm:spPr/>
      <dgm:t>
        <a:bodyPr/>
        <a:lstStyle/>
        <a:p>
          <a:endParaRPr lang="en-US"/>
        </a:p>
      </dgm:t>
    </dgm:pt>
    <dgm:pt modelId="{6D34A022-DE4C-45DF-A09D-83D750B637B1}" type="sibTrans" cxnId="{3B91FB46-D994-4036-A5AA-AC8A2B184311}">
      <dgm:prSet/>
      <dgm:spPr/>
      <dgm:t>
        <a:bodyPr/>
        <a:lstStyle/>
        <a:p>
          <a:endParaRPr lang="en-US"/>
        </a:p>
      </dgm:t>
    </dgm:pt>
    <dgm:pt modelId="{C7C933B7-6F16-4EF7-8256-9621448CD2FC}">
      <dgm:prSet phldrT="[Text]" custT="1"/>
      <dgm:spPr/>
      <dgm:t>
        <a:bodyPr/>
        <a:lstStyle/>
        <a:p>
          <a:r>
            <a:rPr lang="en-US" sz="1800" dirty="0" smtClean="0"/>
            <a:t>Marketing Appliance</a:t>
          </a:r>
          <a:endParaRPr lang="en-US" sz="1800" dirty="0"/>
        </a:p>
      </dgm:t>
    </dgm:pt>
    <dgm:pt modelId="{21BC5F31-B247-4BB6-A588-63EB4397A4B7}" type="parTrans" cxnId="{000E98E0-DB3A-4F56-9DF0-336EE539D518}">
      <dgm:prSet/>
      <dgm:spPr/>
      <dgm:t>
        <a:bodyPr/>
        <a:lstStyle/>
        <a:p>
          <a:endParaRPr lang="en-US"/>
        </a:p>
      </dgm:t>
    </dgm:pt>
    <dgm:pt modelId="{6585C3DB-F59D-4C8A-B7BA-1ABBAFDB36D0}" type="sibTrans" cxnId="{000E98E0-DB3A-4F56-9DF0-336EE539D518}">
      <dgm:prSet/>
      <dgm:spPr/>
      <dgm:t>
        <a:bodyPr/>
        <a:lstStyle/>
        <a:p>
          <a:endParaRPr lang="en-US"/>
        </a:p>
      </dgm:t>
    </dgm:pt>
    <dgm:pt modelId="{33D09A67-05AF-45E8-AA2C-F48A3D37DFF4}">
      <dgm:prSet phldrT="[Text]" custT="1"/>
      <dgm:spPr/>
      <dgm:t>
        <a:bodyPr/>
        <a:lstStyle/>
        <a:p>
          <a:r>
            <a:rPr lang="en-US" sz="1800" dirty="0" smtClean="0"/>
            <a:t>Data</a:t>
          </a:r>
          <a:endParaRPr lang="en-US" sz="1800" dirty="0"/>
        </a:p>
      </dgm:t>
    </dgm:pt>
    <dgm:pt modelId="{B3DF322F-894F-4C76-8C75-A8E7C00ABF46}" type="parTrans" cxnId="{5EC66EB2-292F-4C70-A5EC-A57777AE5BBF}">
      <dgm:prSet/>
      <dgm:spPr/>
      <dgm:t>
        <a:bodyPr/>
        <a:lstStyle/>
        <a:p>
          <a:endParaRPr lang="en-US"/>
        </a:p>
      </dgm:t>
    </dgm:pt>
    <dgm:pt modelId="{4431AA5A-DC8E-4233-B3C2-F96841E48D3E}" type="sibTrans" cxnId="{5EC66EB2-292F-4C70-A5EC-A57777AE5BBF}">
      <dgm:prSet/>
      <dgm:spPr/>
      <dgm:t>
        <a:bodyPr/>
        <a:lstStyle/>
        <a:p>
          <a:endParaRPr lang="en-US"/>
        </a:p>
      </dgm:t>
    </dgm:pt>
    <dgm:pt modelId="{01356F37-9F5A-4E91-A7B0-FA9F5820DA6B}" type="pres">
      <dgm:prSet presAssocID="{2F95E307-7D49-4080-8707-DEF9F6C72639}" presName="Name0" presStyleCnt="0">
        <dgm:presLayoutVars>
          <dgm:dir/>
          <dgm:resizeHandles val="exact"/>
        </dgm:presLayoutVars>
      </dgm:prSet>
      <dgm:spPr/>
      <dgm:t>
        <a:bodyPr/>
        <a:lstStyle/>
        <a:p>
          <a:endParaRPr lang="en-US"/>
        </a:p>
      </dgm:t>
    </dgm:pt>
    <dgm:pt modelId="{2598A488-2042-408B-B539-848FAFF112E5}" type="pres">
      <dgm:prSet presAssocID="{33D09A67-05AF-45E8-AA2C-F48A3D37DFF4}" presName="compNode" presStyleCnt="0"/>
      <dgm:spPr/>
    </dgm:pt>
    <dgm:pt modelId="{EEEA3CED-0DCF-488A-A89A-7CFB26A6C665}" type="pres">
      <dgm:prSet presAssocID="{33D09A67-05AF-45E8-AA2C-F48A3D37DFF4}"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5620DCF7-E3BB-4296-A864-4B5E5B5385C5}" type="pres">
      <dgm:prSet presAssocID="{33D09A67-05AF-45E8-AA2C-F48A3D37DFF4}" presName="textRect" presStyleLbl="revTx" presStyleIdx="0" presStyleCnt="4">
        <dgm:presLayoutVars>
          <dgm:bulletEnabled val="1"/>
        </dgm:presLayoutVars>
      </dgm:prSet>
      <dgm:spPr/>
      <dgm:t>
        <a:bodyPr/>
        <a:lstStyle/>
        <a:p>
          <a:endParaRPr lang="en-US"/>
        </a:p>
      </dgm:t>
    </dgm:pt>
    <dgm:pt modelId="{A30B8603-AB07-4056-A78D-7A5A22AF050F}" type="pres">
      <dgm:prSet presAssocID="{4431AA5A-DC8E-4233-B3C2-F96841E48D3E}" presName="sibTrans" presStyleLbl="sibTrans2D1" presStyleIdx="0" presStyleCnt="0"/>
      <dgm:spPr/>
      <dgm:t>
        <a:bodyPr/>
        <a:lstStyle/>
        <a:p>
          <a:endParaRPr lang="en-US"/>
        </a:p>
      </dgm:t>
    </dgm:pt>
    <dgm:pt modelId="{DF13B34A-68F0-4049-84C4-F73681B7E02E}" type="pres">
      <dgm:prSet presAssocID="{F531BB8A-DC34-412C-9069-F6A0BA2D24F7}" presName="compNode" presStyleCnt="0"/>
      <dgm:spPr/>
    </dgm:pt>
    <dgm:pt modelId="{5A561426-55FB-414A-B3D7-D6298BED87A5}" type="pres">
      <dgm:prSet presAssocID="{F531BB8A-DC34-412C-9069-F6A0BA2D24F7}" presName="pictRect" presStyleLbl="node1" presStyleIdx="1" presStyleCnt="4" custLinFactNeighborX="69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18E07A03-3660-4706-97C7-7A0305DE0EAE}" type="pres">
      <dgm:prSet presAssocID="{F531BB8A-DC34-412C-9069-F6A0BA2D24F7}" presName="textRect" presStyleLbl="revTx" presStyleIdx="1" presStyleCnt="4">
        <dgm:presLayoutVars>
          <dgm:bulletEnabled val="1"/>
        </dgm:presLayoutVars>
      </dgm:prSet>
      <dgm:spPr/>
      <dgm:t>
        <a:bodyPr/>
        <a:lstStyle/>
        <a:p>
          <a:endParaRPr lang="en-US"/>
        </a:p>
      </dgm:t>
    </dgm:pt>
    <dgm:pt modelId="{23479D53-4DD4-42E5-9944-00505056EAF0}" type="pres">
      <dgm:prSet presAssocID="{B836C041-DABC-4754-B33D-DF4AE274DF64}" presName="sibTrans" presStyleLbl="sibTrans2D1" presStyleIdx="0" presStyleCnt="0"/>
      <dgm:spPr/>
      <dgm:t>
        <a:bodyPr/>
        <a:lstStyle/>
        <a:p>
          <a:endParaRPr lang="en-US"/>
        </a:p>
      </dgm:t>
    </dgm:pt>
    <dgm:pt modelId="{AC2687A3-DABD-4D37-99D7-570EDDFBE74B}" type="pres">
      <dgm:prSet presAssocID="{ABE14741-5A12-48D8-81CB-32508319E3A2}" presName="compNode" presStyleCnt="0"/>
      <dgm:spPr/>
    </dgm:pt>
    <dgm:pt modelId="{A403F144-9B6B-4B4D-A578-98B46619738A}" type="pres">
      <dgm:prSet presAssocID="{ABE14741-5A12-48D8-81CB-32508319E3A2}" presName="pict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F3F270EE-A20E-46DD-8800-A39968A34A33}" type="pres">
      <dgm:prSet presAssocID="{ABE14741-5A12-48D8-81CB-32508319E3A2}" presName="textRect" presStyleLbl="revTx" presStyleIdx="2" presStyleCnt="4">
        <dgm:presLayoutVars>
          <dgm:bulletEnabled val="1"/>
        </dgm:presLayoutVars>
      </dgm:prSet>
      <dgm:spPr/>
      <dgm:t>
        <a:bodyPr/>
        <a:lstStyle/>
        <a:p>
          <a:endParaRPr lang="en-US"/>
        </a:p>
      </dgm:t>
    </dgm:pt>
    <dgm:pt modelId="{C9C930BA-3F15-4E3A-A231-26812D25CCC3}" type="pres">
      <dgm:prSet presAssocID="{6D34A022-DE4C-45DF-A09D-83D750B637B1}" presName="sibTrans" presStyleLbl="sibTrans2D1" presStyleIdx="0" presStyleCnt="0"/>
      <dgm:spPr/>
      <dgm:t>
        <a:bodyPr/>
        <a:lstStyle/>
        <a:p>
          <a:endParaRPr lang="en-US"/>
        </a:p>
      </dgm:t>
    </dgm:pt>
    <dgm:pt modelId="{543611D1-F247-4DF4-BBE8-EBE04500C7DF}" type="pres">
      <dgm:prSet presAssocID="{C7C933B7-6F16-4EF7-8256-9621448CD2FC}" presName="compNode" presStyleCnt="0"/>
      <dgm:spPr/>
    </dgm:pt>
    <dgm:pt modelId="{F654BCE6-5472-4D47-AEDB-D94131D33E4D}" type="pres">
      <dgm:prSet presAssocID="{C7C933B7-6F16-4EF7-8256-9621448CD2FC}"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dgm:spPr>
    </dgm:pt>
    <dgm:pt modelId="{E5F7BAB5-CF28-4087-A513-91D14E1EDC75}" type="pres">
      <dgm:prSet presAssocID="{C7C933B7-6F16-4EF7-8256-9621448CD2FC}" presName="textRect" presStyleLbl="revTx" presStyleIdx="3" presStyleCnt="4">
        <dgm:presLayoutVars>
          <dgm:bulletEnabled val="1"/>
        </dgm:presLayoutVars>
      </dgm:prSet>
      <dgm:spPr/>
      <dgm:t>
        <a:bodyPr/>
        <a:lstStyle/>
        <a:p>
          <a:endParaRPr lang="en-US"/>
        </a:p>
      </dgm:t>
    </dgm:pt>
  </dgm:ptLst>
  <dgm:cxnLst>
    <dgm:cxn modelId="{38D653C3-0C0B-479E-A0A5-313AC747B374}" type="presOf" srcId="{6D34A022-DE4C-45DF-A09D-83D750B637B1}" destId="{C9C930BA-3F15-4E3A-A231-26812D25CCC3}" srcOrd="0" destOrd="0" presId="urn:microsoft.com/office/officeart/2005/8/layout/pList1"/>
    <dgm:cxn modelId="{FFFDF89B-7FC9-48A7-89C4-FFDFE61AD1CB}" type="presOf" srcId="{F531BB8A-DC34-412C-9069-F6A0BA2D24F7}" destId="{18E07A03-3660-4706-97C7-7A0305DE0EAE}" srcOrd="0" destOrd="0" presId="urn:microsoft.com/office/officeart/2005/8/layout/pList1"/>
    <dgm:cxn modelId="{B4A775CE-8CC9-4856-93B2-DC5E1F017DAA}" srcId="{2F95E307-7D49-4080-8707-DEF9F6C72639}" destId="{F531BB8A-DC34-412C-9069-F6A0BA2D24F7}" srcOrd="1" destOrd="0" parTransId="{75A5925A-3943-4B08-835B-F9530429358D}" sibTransId="{B836C041-DABC-4754-B33D-DF4AE274DF64}"/>
    <dgm:cxn modelId="{0D8F9DD0-60FD-46B6-AB6D-F15213B45B30}" type="presOf" srcId="{ABE14741-5A12-48D8-81CB-32508319E3A2}" destId="{F3F270EE-A20E-46DD-8800-A39968A34A33}" srcOrd="0" destOrd="0" presId="urn:microsoft.com/office/officeart/2005/8/layout/pList1"/>
    <dgm:cxn modelId="{000E98E0-DB3A-4F56-9DF0-336EE539D518}" srcId="{2F95E307-7D49-4080-8707-DEF9F6C72639}" destId="{C7C933B7-6F16-4EF7-8256-9621448CD2FC}" srcOrd="3" destOrd="0" parTransId="{21BC5F31-B247-4BB6-A588-63EB4397A4B7}" sibTransId="{6585C3DB-F59D-4C8A-B7BA-1ABBAFDB36D0}"/>
    <dgm:cxn modelId="{3B91FB46-D994-4036-A5AA-AC8A2B184311}" srcId="{2F95E307-7D49-4080-8707-DEF9F6C72639}" destId="{ABE14741-5A12-48D8-81CB-32508319E3A2}" srcOrd="2" destOrd="0" parTransId="{9BD79279-30A7-4AFE-81C5-E8F1FA7BF163}" sibTransId="{6D34A022-DE4C-45DF-A09D-83D750B637B1}"/>
    <dgm:cxn modelId="{DE87FC5A-0336-4599-8110-18DE912C4287}" type="presOf" srcId="{4431AA5A-DC8E-4233-B3C2-F96841E48D3E}" destId="{A30B8603-AB07-4056-A78D-7A5A22AF050F}" srcOrd="0" destOrd="0" presId="urn:microsoft.com/office/officeart/2005/8/layout/pList1"/>
    <dgm:cxn modelId="{065375ED-FFF7-4E67-9FF5-5A0F85CC4D4F}" type="presOf" srcId="{2F95E307-7D49-4080-8707-DEF9F6C72639}" destId="{01356F37-9F5A-4E91-A7B0-FA9F5820DA6B}" srcOrd="0" destOrd="0" presId="urn:microsoft.com/office/officeart/2005/8/layout/pList1"/>
    <dgm:cxn modelId="{8C11C43F-FE76-4D08-A18E-51E0C434BE3A}" type="presOf" srcId="{B836C041-DABC-4754-B33D-DF4AE274DF64}" destId="{23479D53-4DD4-42E5-9944-00505056EAF0}" srcOrd="0" destOrd="0" presId="urn:microsoft.com/office/officeart/2005/8/layout/pList1"/>
    <dgm:cxn modelId="{2B44F933-58B3-4EC9-980D-564885DD4664}" type="presOf" srcId="{33D09A67-05AF-45E8-AA2C-F48A3D37DFF4}" destId="{5620DCF7-E3BB-4296-A864-4B5E5B5385C5}" srcOrd="0" destOrd="0" presId="urn:microsoft.com/office/officeart/2005/8/layout/pList1"/>
    <dgm:cxn modelId="{5EC66EB2-292F-4C70-A5EC-A57777AE5BBF}" srcId="{2F95E307-7D49-4080-8707-DEF9F6C72639}" destId="{33D09A67-05AF-45E8-AA2C-F48A3D37DFF4}" srcOrd="0" destOrd="0" parTransId="{B3DF322F-894F-4C76-8C75-A8E7C00ABF46}" sibTransId="{4431AA5A-DC8E-4233-B3C2-F96841E48D3E}"/>
    <dgm:cxn modelId="{0EFEB998-E223-4CF5-815D-9F0420A19E5B}" type="presOf" srcId="{C7C933B7-6F16-4EF7-8256-9621448CD2FC}" destId="{E5F7BAB5-CF28-4087-A513-91D14E1EDC75}" srcOrd="0" destOrd="0" presId="urn:microsoft.com/office/officeart/2005/8/layout/pList1"/>
    <dgm:cxn modelId="{CA628FA3-2609-48D7-8ACE-C19831F99BEE}" type="presParOf" srcId="{01356F37-9F5A-4E91-A7B0-FA9F5820DA6B}" destId="{2598A488-2042-408B-B539-848FAFF112E5}" srcOrd="0" destOrd="0" presId="urn:microsoft.com/office/officeart/2005/8/layout/pList1"/>
    <dgm:cxn modelId="{DF4F359D-9BF0-4E6B-9625-EB41196221AD}" type="presParOf" srcId="{2598A488-2042-408B-B539-848FAFF112E5}" destId="{EEEA3CED-0DCF-488A-A89A-7CFB26A6C665}" srcOrd="0" destOrd="0" presId="urn:microsoft.com/office/officeart/2005/8/layout/pList1"/>
    <dgm:cxn modelId="{A37C59B4-7379-4924-958C-4EAF81240E6B}" type="presParOf" srcId="{2598A488-2042-408B-B539-848FAFF112E5}" destId="{5620DCF7-E3BB-4296-A864-4B5E5B5385C5}" srcOrd="1" destOrd="0" presId="urn:microsoft.com/office/officeart/2005/8/layout/pList1"/>
    <dgm:cxn modelId="{47715307-3038-4F54-A81E-D9ED9ECF7C44}" type="presParOf" srcId="{01356F37-9F5A-4E91-A7B0-FA9F5820DA6B}" destId="{A30B8603-AB07-4056-A78D-7A5A22AF050F}" srcOrd="1" destOrd="0" presId="urn:microsoft.com/office/officeart/2005/8/layout/pList1"/>
    <dgm:cxn modelId="{D9D1E310-F7C3-4062-B6CF-C3063394A052}" type="presParOf" srcId="{01356F37-9F5A-4E91-A7B0-FA9F5820DA6B}" destId="{DF13B34A-68F0-4049-84C4-F73681B7E02E}" srcOrd="2" destOrd="0" presId="urn:microsoft.com/office/officeart/2005/8/layout/pList1"/>
    <dgm:cxn modelId="{C09E35E2-10F0-4794-B89B-1BEB3446E174}" type="presParOf" srcId="{DF13B34A-68F0-4049-84C4-F73681B7E02E}" destId="{5A561426-55FB-414A-B3D7-D6298BED87A5}" srcOrd="0" destOrd="0" presId="urn:microsoft.com/office/officeart/2005/8/layout/pList1"/>
    <dgm:cxn modelId="{E205A8D4-32B2-4C6A-A998-DB18BF64F166}" type="presParOf" srcId="{DF13B34A-68F0-4049-84C4-F73681B7E02E}" destId="{18E07A03-3660-4706-97C7-7A0305DE0EAE}" srcOrd="1" destOrd="0" presId="urn:microsoft.com/office/officeart/2005/8/layout/pList1"/>
    <dgm:cxn modelId="{7758DE57-ABB5-4EDE-8084-E809DE84F92F}" type="presParOf" srcId="{01356F37-9F5A-4E91-A7B0-FA9F5820DA6B}" destId="{23479D53-4DD4-42E5-9944-00505056EAF0}" srcOrd="3" destOrd="0" presId="urn:microsoft.com/office/officeart/2005/8/layout/pList1"/>
    <dgm:cxn modelId="{DC56D9D7-27F9-46F0-8EC4-6922AD0DFB6E}" type="presParOf" srcId="{01356F37-9F5A-4E91-A7B0-FA9F5820DA6B}" destId="{AC2687A3-DABD-4D37-99D7-570EDDFBE74B}" srcOrd="4" destOrd="0" presId="urn:microsoft.com/office/officeart/2005/8/layout/pList1"/>
    <dgm:cxn modelId="{2D9EFDC1-AFD5-430B-A1DD-A65285263D09}" type="presParOf" srcId="{AC2687A3-DABD-4D37-99D7-570EDDFBE74B}" destId="{A403F144-9B6B-4B4D-A578-98B46619738A}" srcOrd="0" destOrd="0" presId="urn:microsoft.com/office/officeart/2005/8/layout/pList1"/>
    <dgm:cxn modelId="{21509046-7A97-4C23-A77B-8F0E7DB6346A}" type="presParOf" srcId="{AC2687A3-DABD-4D37-99D7-570EDDFBE74B}" destId="{F3F270EE-A20E-46DD-8800-A39968A34A33}" srcOrd="1" destOrd="0" presId="urn:microsoft.com/office/officeart/2005/8/layout/pList1"/>
    <dgm:cxn modelId="{4ECEC1D0-E351-4CA2-A7CA-87A03D79E32F}" type="presParOf" srcId="{01356F37-9F5A-4E91-A7B0-FA9F5820DA6B}" destId="{C9C930BA-3F15-4E3A-A231-26812D25CCC3}" srcOrd="5" destOrd="0" presId="urn:microsoft.com/office/officeart/2005/8/layout/pList1"/>
    <dgm:cxn modelId="{18E666F3-C7F1-4402-AF6E-66E1F78D8E12}" type="presParOf" srcId="{01356F37-9F5A-4E91-A7B0-FA9F5820DA6B}" destId="{543611D1-F247-4DF4-BBE8-EBE04500C7DF}" srcOrd="6" destOrd="0" presId="urn:microsoft.com/office/officeart/2005/8/layout/pList1"/>
    <dgm:cxn modelId="{589BD9B9-B879-462A-8FD8-BB5EA6463E80}" type="presParOf" srcId="{543611D1-F247-4DF4-BBE8-EBE04500C7DF}" destId="{F654BCE6-5472-4D47-AEDB-D94131D33E4D}" srcOrd="0" destOrd="0" presId="urn:microsoft.com/office/officeart/2005/8/layout/pList1"/>
    <dgm:cxn modelId="{E6A86C2A-57EA-45CF-BC26-DCE50A65C323}" type="presParOf" srcId="{543611D1-F247-4DF4-BBE8-EBE04500C7DF}" destId="{E5F7BAB5-CF28-4087-A513-91D14E1EDC7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3CED-0DCF-488A-A89A-7CFB26A6C665}">
      <dsp:nvSpPr>
        <dsp:cNvPr id="0" name=""/>
        <dsp:cNvSpPr/>
      </dsp:nvSpPr>
      <dsp:spPr>
        <a:xfrm>
          <a:off x="3402" y="105154"/>
          <a:ext cx="1619333" cy="111572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0DCF7-E3BB-4296-A864-4B5E5B5385C5}">
      <dsp:nvSpPr>
        <dsp:cNvPr id="0" name=""/>
        <dsp:cNvSpPr/>
      </dsp:nvSpPr>
      <dsp:spPr>
        <a:xfrm>
          <a:off x="3402" y="1220875"/>
          <a:ext cx="1619333" cy="6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Data</a:t>
          </a:r>
          <a:endParaRPr lang="en-US" sz="1800" kern="1200" dirty="0"/>
        </a:p>
      </dsp:txBody>
      <dsp:txXfrm>
        <a:off x="3402" y="1220875"/>
        <a:ext cx="1619333" cy="600772"/>
      </dsp:txXfrm>
    </dsp:sp>
    <dsp:sp modelId="{5A561426-55FB-414A-B3D7-D6298BED87A5}">
      <dsp:nvSpPr>
        <dsp:cNvPr id="0" name=""/>
        <dsp:cNvSpPr/>
      </dsp:nvSpPr>
      <dsp:spPr>
        <a:xfrm>
          <a:off x="1796040" y="105154"/>
          <a:ext cx="1619333" cy="1115720"/>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07A03-3660-4706-97C7-7A0305DE0EAE}">
      <dsp:nvSpPr>
        <dsp:cNvPr id="0" name=""/>
        <dsp:cNvSpPr/>
      </dsp:nvSpPr>
      <dsp:spPr>
        <a:xfrm>
          <a:off x="1784737" y="1220875"/>
          <a:ext cx="1619333" cy="6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Automated Predictive Modeling</a:t>
          </a:r>
          <a:endParaRPr lang="en-US" sz="1800" kern="1200" dirty="0"/>
        </a:p>
      </dsp:txBody>
      <dsp:txXfrm>
        <a:off x="1784737" y="1220875"/>
        <a:ext cx="1619333" cy="600772"/>
      </dsp:txXfrm>
    </dsp:sp>
    <dsp:sp modelId="{A403F144-9B6B-4B4D-A578-98B46619738A}">
      <dsp:nvSpPr>
        <dsp:cNvPr id="0" name=""/>
        <dsp:cNvSpPr/>
      </dsp:nvSpPr>
      <dsp:spPr>
        <a:xfrm>
          <a:off x="3566072" y="105154"/>
          <a:ext cx="1619333" cy="111572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270EE-A20E-46DD-8800-A39968A34A33}">
      <dsp:nvSpPr>
        <dsp:cNvPr id="0" name=""/>
        <dsp:cNvSpPr/>
      </dsp:nvSpPr>
      <dsp:spPr>
        <a:xfrm>
          <a:off x="3566072" y="1220875"/>
          <a:ext cx="1619333" cy="6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Smart Zones</a:t>
          </a:r>
          <a:endParaRPr lang="en-US" sz="1800" kern="1200" dirty="0"/>
        </a:p>
      </dsp:txBody>
      <dsp:txXfrm>
        <a:off x="3566072" y="1220875"/>
        <a:ext cx="1619333" cy="600772"/>
      </dsp:txXfrm>
    </dsp:sp>
    <dsp:sp modelId="{F654BCE6-5472-4D47-AEDB-D94131D33E4D}">
      <dsp:nvSpPr>
        <dsp:cNvPr id="0" name=""/>
        <dsp:cNvSpPr/>
      </dsp:nvSpPr>
      <dsp:spPr>
        <a:xfrm>
          <a:off x="5347406" y="105154"/>
          <a:ext cx="1619333" cy="111572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F7BAB5-CF28-4087-A513-91D14E1EDC75}">
      <dsp:nvSpPr>
        <dsp:cNvPr id="0" name=""/>
        <dsp:cNvSpPr/>
      </dsp:nvSpPr>
      <dsp:spPr>
        <a:xfrm>
          <a:off x="5347406" y="1220875"/>
          <a:ext cx="1619333" cy="6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Marketing Appliance</a:t>
          </a:r>
          <a:endParaRPr lang="en-US" sz="1800" kern="1200" dirty="0"/>
        </a:p>
      </dsp:txBody>
      <dsp:txXfrm>
        <a:off x="5347406" y="1220875"/>
        <a:ext cx="1619333" cy="60077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E460C9-15BA-074B-A678-888A81C04B29}" type="datetimeFigureOut">
              <a:rPr lang="en-US" smtClean="0"/>
              <a:pPr/>
              <a:t>3/6/2014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454305-53B7-F540-9408-D4DAFC2A7BB3}" type="slidenum">
              <a:rPr lang="en-US" smtClean="0"/>
              <a:pPr/>
              <a:t>‹#›</a:t>
            </a:fld>
            <a:endParaRPr lang="en-US"/>
          </a:p>
        </p:txBody>
      </p:sp>
    </p:spTree>
    <p:extLst>
      <p:ext uri="{BB962C8B-B14F-4D97-AF65-F5344CB8AC3E}">
        <p14:creationId xmlns:p14="http://schemas.microsoft.com/office/powerpoint/2010/main" val="724831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FC59A-F994-194A-A8E9-86E57ABA7A09}" type="datetimeFigureOut">
              <a:rPr lang="en-US" smtClean="0"/>
              <a:pPr/>
              <a:t>3/6/2014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C7042-B847-CA4A-A2B6-7BAD58D957BF}" type="slidenum">
              <a:rPr lang="en-US" smtClean="0"/>
              <a:pPr/>
              <a:t>‹#›</a:t>
            </a:fld>
            <a:endParaRPr lang="en-US"/>
          </a:p>
        </p:txBody>
      </p:sp>
    </p:spTree>
    <p:extLst>
      <p:ext uri="{BB962C8B-B14F-4D97-AF65-F5344CB8AC3E}">
        <p14:creationId xmlns:p14="http://schemas.microsoft.com/office/powerpoint/2010/main" val="24710699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Cookie-free and 100% reach does not mean you must sacrifice where your ads run. </a:t>
            </a:r>
            <a:endParaRPr lang="en-US" dirty="0"/>
          </a:p>
        </p:txBody>
      </p:sp>
      <p:sp>
        <p:nvSpPr>
          <p:cNvPr id="4" name="Slide Number Placeholder 3"/>
          <p:cNvSpPr>
            <a:spLocks noGrp="1"/>
          </p:cNvSpPr>
          <p:nvPr>
            <p:ph type="sldNum" sz="quarter" idx="10"/>
          </p:nvPr>
        </p:nvSpPr>
        <p:spPr/>
        <p:txBody>
          <a:bodyPr/>
          <a:lstStyle/>
          <a:p>
            <a:fld id="{331C7042-B847-CA4A-A2B6-7BAD58D957BF}" type="slidenum">
              <a:rPr lang="en-US" smtClean="0"/>
              <a:pPr/>
              <a:t>9</a:t>
            </a:fld>
            <a:endParaRPr lang="en-US"/>
          </a:p>
        </p:txBody>
      </p:sp>
    </p:spTree>
    <p:extLst>
      <p:ext uri="{BB962C8B-B14F-4D97-AF65-F5344CB8AC3E}">
        <p14:creationId xmlns:p14="http://schemas.microsoft.com/office/powerpoint/2010/main" val="138021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 billion of digital advertising in the U.S. is dependent on using third-party cookies to locate and target relevant consumers. Smart Zones eliminates this dependency. Smart Zones will target relevant consumers with your ads without dropping cookies. This meets the trending privacy demands on the ad-tech industry. </a:t>
            </a:r>
          </a:p>
          <a:p>
            <a:r>
              <a:rPr lang="en-US" sz="1200" kern="1200" dirty="0" smtClean="0">
                <a:solidFill>
                  <a:schemeClr val="tx1"/>
                </a:solidFill>
                <a:effectLst/>
                <a:latin typeface="+mn-lt"/>
                <a:ea typeface="+mn-ea"/>
                <a:cs typeface="+mn-cs"/>
              </a:rPr>
              <a:t>Rather than depending on third-party cookies, Smart Zones defines your targeted audiences with </a:t>
            </a:r>
            <a:r>
              <a:rPr lang="en-US" sz="1200" b="1" kern="1200" dirty="0" smtClean="0">
                <a:solidFill>
                  <a:schemeClr val="tx1"/>
                </a:solidFill>
                <a:effectLst/>
                <a:latin typeface="+mn-lt"/>
                <a:ea typeface="+mn-ea"/>
                <a:cs typeface="+mn-cs"/>
              </a:rPr>
              <a:t>enhanced data integrity </a:t>
            </a:r>
            <a:r>
              <a:rPr lang="en-US" sz="1200" kern="1200" dirty="0" smtClean="0">
                <a:solidFill>
                  <a:schemeClr val="tx1"/>
                </a:solidFill>
                <a:effectLst/>
                <a:latin typeface="+mn-lt"/>
                <a:ea typeface="+mn-ea"/>
                <a:cs typeface="+mn-cs"/>
              </a:rPr>
              <a:t>– </a:t>
            </a:r>
            <a:r>
              <a:rPr lang="en-US" sz="1200" u="dbl" kern="1200" dirty="0" smtClean="0">
                <a:solidFill>
                  <a:schemeClr val="tx1"/>
                </a:solidFill>
                <a:effectLst/>
                <a:latin typeface="+mn-lt"/>
                <a:ea typeface="+mn-ea"/>
                <a:cs typeface="+mn-cs"/>
              </a:rPr>
              <a:t>1200</a:t>
            </a:r>
            <a:r>
              <a:rPr lang="en-US" sz="1200" kern="1200" dirty="0" smtClean="0">
                <a:solidFill>
                  <a:schemeClr val="tx1"/>
                </a:solidFill>
                <a:effectLst/>
                <a:latin typeface="+mn-lt"/>
                <a:ea typeface="+mn-ea"/>
                <a:cs typeface="+mn-cs"/>
              </a:rPr>
              <a:t> demographic, </a:t>
            </a:r>
            <a:r>
              <a:rPr lang="en-US" sz="1200" kern="1200" dirty="0" err="1" smtClean="0">
                <a:solidFill>
                  <a:schemeClr val="tx1"/>
                </a:solidFill>
                <a:effectLst/>
                <a:latin typeface="+mn-lt"/>
                <a:ea typeface="+mn-ea"/>
                <a:cs typeface="+mn-cs"/>
              </a:rPr>
              <a:t>Firmographic</a:t>
            </a:r>
            <a:r>
              <a:rPr lang="en-US" sz="1200" kern="1200" dirty="0" smtClean="0">
                <a:solidFill>
                  <a:schemeClr val="tx1"/>
                </a:solidFill>
                <a:effectLst/>
                <a:latin typeface="+mn-lt"/>
                <a:ea typeface="+mn-ea"/>
                <a:cs typeface="+mn-cs"/>
              </a:rPr>
              <a:t>, purchase and lifestyle attributes. Smart Zone has </a:t>
            </a:r>
            <a:r>
              <a:rPr lang="en-US" sz="1200" b="1" kern="1200" dirty="0" smtClean="0">
                <a:solidFill>
                  <a:schemeClr val="tx1"/>
                </a:solidFill>
                <a:effectLst/>
                <a:latin typeface="+mn-lt"/>
                <a:ea typeface="+mn-ea"/>
                <a:cs typeface="+mn-cs"/>
              </a:rPr>
              <a:t>over 25 million</a:t>
            </a:r>
            <a:r>
              <a:rPr lang="en-US" sz="1200" kern="1200" dirty="0" smtClean="0">
                <a:solidFill>
                  <a:schemeClr val="tx1"/>
                </a:solidFill>
                <a:effectLst/>
                <a:latin typeface="+mn-lt"/>
                <a:ea typeface="+mn-ea"/>
                <a:cs typeface="+mn-cs"/>
              </a:rPr>
              <a:t> high-integrity audiences defined. </a:t>
            </a:r>
            <a:endParaRPr lang="en-US" dirty="0"/>
          </a:p>
        </p:txBody>
      </p:sp>
      <p:sp>
        <p:nvSpPr>
          <p:cNvPr id="4" name="Slide Number Placeholder 3"/>
          <p:cNvSpPr>
            <a:spLocks noGrp="1"/>
          </p:cNvSpPr>
          <p:nvPr>
            <p:ph type="sldNum" sz="quarter" idx="10"/>
          </p:nvPr>
        </p:nvSpPr>
        <p:spPr/>
        <p:txBody>
          <a:bodyPr/>
          <a:lstStyle/>
          <a:p>
            <a:fld id="{331C7042-B847-CA4A-A2B6-7BAD58D957BF}" type="slidenum">
              <a:rPr lang="en-US" smtClean="0"/>
              <a:pPr/>
              <a:t>12</a:t>
            </a:fld>
            <a:endParaRPr lang="en-US"/>
          </a:p>
        </p:txBody>
      </p:sp>
    </p:spTree>
    <p:extLst>
      <p:ext uri="{BB962C8B-B14F-4D97-AF65-F5344CB8AC3E}">
        <p14:creationId xmlns:p14="http://schemas.microsoft.com/office/powerpoint/2010/main" val="282182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 billion of digital advertising in the U.S. is dependent on using third-party cookies to locate and target relevant consumers. Smart Zones eliminates this dependency. Smart Zones will target relevant consumers with your ads without dropping cookies. This meets the trending privacy demands on the ad-tech industry. </a:t>
            </a:r>
          </a:p>
          <a:p>
            <a:r>
              <a:rPr lang="en-US" sz="1200" kern="1200" dirty="0" smtClean="0">
                <a:solidFill>
                  <a:schemeClr val="tx1"/>
                </a:solidFill>
                <a:effectLst/>
                <a:latin typeface="+mn-lt"/>
                <a:ea typeface="+mn-ea"/>
                <a:cs typeface="+mn-cs"/>
              </a:rPr>
              <a:t>Rather than depending on third-party cookies, Smart Zones defines your targeted audiences with </a:t>
            </a:r>
            <a:r>
              <a:rPr lang="en-US" sz="1200" b="1" kern="1200" dirty="0" smtClean="0">
                <a:solidFill>
                  <a:schemeClr val="tx1"/>
                </a:solidFill>
                <a:effectLst/>
                <a:latin typeface="+mn-lt"/>
                <a:ea typeface="+mn-ea"/>
                <a:cs typeface="+mn-cs"/>
              </a:rPr>
              <a:t>enhanced data integrity </a:t>
            </a:r>
            <a:r>
              <a:rPr lang="en-US" sz="1200" kern="1200" dirty="0" smtClean="0">
                <a:solidFill>
                  <a:schemeClr val="tx1"/>
                </a:solidFill>
                <a:effectLst/>
                <a:latin typeface="+mn-lt"/>
                <a:ea typeface="+mn-ea"/>
                <a:cs typeface="+mn-cs"/>
              </a:rPr>
              <a:t>– </a:t>
            </a:r>
            <a:r>
              <a:rPr lang="en-US" sz="1200" u="dbl" kern="1200" dirty="0" smtClean="0">
                <a:solidFill>
                  <a:schemeClr val="tx1"/>
                </a:solidFill>
                <a:effectLst/>
                <a:latin typeface="+mn-lt"/>
                <a:ea typeface="+mn-ea"/>
                <a:cs typeface="+mn-cs"/>
              </a:rPr>
              <a:t>1200</a:t>
            </a:r>
            <a:r>
              <a:rPr lang="en-US" sz="1200" kern="1200" dirty="0" smtClean="0">
                <a:solidFill>
                  <a:schemeClr val="tx1"/>
                </a:solidFill>
                <a:effectLst/>
                <a:latin typeface="+mn-lt"/>
                <a:ea typeface="+mn-ea"/>
                <a:cs typeface="+mn-cs"/>
              </a:rPr>
              <a:t> demographic, </a:t>
            </a:r>
            <a:r>
              <a:rPr lang="en-US" sz="1200" kern="1200" dirty="0" err="1" smtClean="0">
                <a:solidFill>
                  <a:schemeClr val="tx1"/>
                </a:solidFill>
                <a:effectLst/>
                <a:latin typeface="+mn-lt"/>
                <a:ea typeface="+mn-ea"/>
                <a:cs typeface="+mn-cs"/>
              </a:rPr>
              <a:t>Firmographic</a:t>
            </a:r>
            <a:r>
              <a:rPr lang="en-US" sz="1200" kern="1200" dirty="0" smtClean="0">
                <a:solidFill>
                  <a:schemeClr val="tx1"/>
                </a:solidFill>
                <a:effectLst/>
                <a:latin typeface="+mn-lt"/>
                <a:ea typeface="+mn-ea"/>
                <a:cs typeface="+mn-cs"/>
              </a:rPr>
              <a:t>, purchase and lifestyle attributes. Smart Zone has </a:t>
            </a:r>
            <a:r>
              <a:rPr lang="en-US" sz="1200" b="1" kern="1200" dirty="0" smtClean="0">
                <a:solidFill>
                  <a:schemeClr val="tx1"/>
                </a:solidFill>
                <a:effectLst/>
                <a:latin typeface="+mn-lt"/>
                <a:ea typeface="+mn-ea"/>
                <a:cs typeface="+mn-cs"/>
              </a:rPr>
              <a:t>over 25 million</a:t>
            </a:r>
            <a:r>
              <a:rPr lang="en-US" sz="1200" kern="1200" dirty="0" smtClean="0">
                <a:solidFill>
                  <a:schemeClr val="tx1"/>
                </a:solidFill>
                <a:effectLst/>
                <a:latin typeface="+mn-lt"/>
                <a:ea typeface="+mn-ea"/>
                <a:cs typeface="+mn-cs"/>
              </a:rPr>
              <a:t> high-integrity audiences defined. </a:t>
            </a:r>
            <a:endParaRPr lang="en-US" dirty="0"/>
          </a:p>
        </p:txBody>
      </p:sp>
      <p:sp>
        <p:nvSpPr>
          <p:cNvPr id="4" name="Slide Number Placeholder 3"/>
          <p:cNvSpPr>
            <a:spLocks noGrp="1"/>
          </p:cNvSpPr>
          <p:nvPr>
            <p:ph type="sldNum" sz="quarter" idx="10"/>
          </p:nvPr>
        </p:nvSpPr>
        <p:spPr/>
        <p:txBody>
          <a:bodyPr/>
          <a:lstStyle/>
          <a:p>
            <a:fld id="{331C7042-B847-CA4A-A2B6-7BAD58D957BF}" type="slidenum">
              <a:rPr lang="en-US" smtClean="0"/>
              <a:pPr/>
              <a:t>14</a:t>
            </a:fld>
            <a:endParaRPr lang="en-US"/>
          </a:p>
        </p:txBody>
      </p:sp>
    </p:spTree>
    <p:extLst>
      <p:ext uri="{BB962C8B-B14F-4D97-AF65-F5344CB8AC3E}">
        <p14:creationId xmlns:p14="http://schemas.microsoft.com/office/powerpoint/2010/main" val="142361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 billion of digital advertising in the U.S. is dependent on using third-party cookies to locate and target relevant consumers. Smart Zones eliminates this dependency. Smart Zones will target relevant consumers with your ads without dropping cookies. This meets the trending privacy demands on the ad-tech industry. </a:t>
            </a:r>
          </a:p>
          <a:p>
            <a:r>
              <a:rPr lang="en-US" sz="1200" kern="1200" dirty="0" smtClean="0">
                <a:solidFill>
                  <a:schemeClr val="tx1"/>
                </a:solidFill>
                <a:effectLst/>
                <a:latin typeface="+mn-lt"/>
                <a:ea typeface="+mn-ea"/>
                <a:cs typeface="+mn-cs"/>
              </a:rPr>
              <a:t>Rather than depending on third-party cookies, Smart Zones defines your targeted audiences with </a:t>
            </a:r>
            <a:r>
              <a:rPr lang="en-US" sz="1200" b="1" kern="1200" dirty="0" smtClean="0">
                <a:solidFill>
                  <a:schemeClr val="tx1"/>
                </a:solidFill>
                <a:effectLst/>
                <a:latin typeface="+mn-lt"/>
                <a:ea typeface="+mn-ea"/>
                <a:cs typeface="+mn-cs"/>
              </a:rPr>
              <a:t>enhanced data integrity </a:t>
            </a:r>
            <a:r>
              <a:rPr lang="en-US" sz="1200" kern="1200" dirty="0" smtClean="0">
                <a:solidFill>
                  <a:schemeClr val="tx1"/>
                </a:solidFill>
                <a:effectLst/>
                <a:latin typeface="+mn-lt"/>
                <a:ea typeface="+mn-ea"/>
                <a:cs typeface="+mn-cs"/>
              </a:rPr>
              <a:t>– </a:t>
            </a:r>
            <a:r>
              <a:rPr lang="en-US" sz="1200" u="dbl" kern="1200" dirty="0" smtClean="0">
                <a:solidFill>
                  <a:schemeClr val="tx1"/>
                </a:solidFill>
                <a:effectLst/>
                <a:latin typeface="+mn-lt"/>
                <a:ea typeface="+mn-ea"/>
                <a:cs typeface="+mn-cs"/>
              </a:rPr>
              <a:t>1200</a:t>
            </a:r>
            <a:r>
              <a:rPr lang="en-US" sz="1200" kern="1200" dirty="0" smtClean="0">
                <a:solidFill>
                  <a:schemeClr val="tx1"/>
                </a:solidFill>
                <a:effectLst/>
                <a:latin typeface="+mn-lt"/>
                <a:ea typeface="+mn-ea"/>
                <a:cs typeface="+mn-cs"/>
              </a:rPr>
              <a:t> demographic, </a:t>
            </a:r>
            <a:r>
              <a:rPr lang="en-US" sz="1200" kern="1200" dirty="0" err="1" smtClean="0">
                <a:solidFill>
                  <a:schemeClr val="tx1"/>
                </a:solidFill>
                <a:effectLst/>
                <a:latin typeface="+mn-lt"/>
                <a:ea typeface="+mn-ea"/>
                <a:cs typeface="+mn-cs"/>
              </a:rPr>
              <a:t>Firmographic</a:t>
            </a:r>
            <a:r>
              <a:rPr lang="en-US" sz="1200" kern="1200" dirty="0" smtClean="0">
                <a:solidFill>
                  <a:schemeClr val="tx1"/>
                </a:solidFill>
                <a:effectLst/>
                <a:latin typeface="+mn-lt"/>
                <a:ea typeface="+mn-ea"/>
                <a:cs typeface="+mn-cs"/>
              </a:rPr>
              <a:t>, purchase and lifestyle attributes. </a:t>
            </a:r>
            <a:r>
              <a:rPr lang="en-US" sz="1200" kern="1200" smtClean="0">
                <a:solidFill>
                  <a:schemeClr val="tx1"/>
                </a:solidFill>
                <a:effectLst/>
                <a:latin typeface="+mn-lt"/>
                <a:ea typeface="+mn-ea"/>
                <a:cs typeface="+mn-cs"/>
              </a:rPr>
              <a:t>Smart Zone has </a:t>
            </a:r>
            <a:r>
              <a:rPr lang="en-US" sz="1200" b="1" kern="1200" smtClean="0">
                <a:solidFill>
                  <a:schemeClr val="tx1"/>
                </a:solidFill>
                <a:effectLst/>
                <a:latin typeface="+mn-lt"/>
                <a:ea typeface="+mn-ea"/>
                <a:cs typeface="+mn-cs"/>
              </a:rPr>
              <a:t>over 25 million</a:t>
            </a:r>
            <a:r>
              <a:rPr lang="en-US" sz="1200" kern="1200" smtClean="0">
                <a:solidFill>
                  <a:schemeClr val="tx1"/>
                </a:solidFill>
                <a:effectLst/>
                <a:latin typeface="+mn-lt"/>
                <a:ea typeface="+mn-ea"/>
                <a:cs typeface="+mn-cs"/>
              </a:rPr>
              <a:t> high-integrity audiences defined. </a:t>
            </a:r>
            <a:endParaRPr lang="en-US"/>
          </a:p>
        </p:txBody>
      </p:sp>
      <p:sp>
        <p:nvSpPr>
          <p:cNvPr id="4" name="Slide Number Placeholder 3"/>
          <p:cNvSpPr>
            <a:spLocks noGrp="1"/>
          </p:cNvSpPr>
          <p:nvPr>
            <p:ph type="sldNum" sz="quarter" idx="10"/>
          </p:nvPr>
        </p:nvSpPr>
        <p:spPr/>
        <p:txBody>
          <a:bodyPr/>
          <a:lstStyle/>
          <a:p>
            <a:fld id="{331C7042-B847-CA4A-A2B6-7BAD58D957BF}" type="slidenum">
              <a:rPr lang="en-US" smtClean="0"/>
              <a:pPr/>
              <a:t>15</a:t>
            </a:fld>
            <a:endParaRPr lang="en-US"/>
          </a:p>
        </p:txBody>
      </p:sp>
    </p:spTree>
    <p:extLst>
      <p:ext uri="{BB962C8B-B14F-4D97-AF65-F5344CB8AC3E}">
        <p14:creationId xmlns:p14="http://schemas.microsoft.com/office/powerpoint/2010/main" val="392427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 billion of digital advertising in the U.S. is dependent on using third-party cookies to locate and target relevant consumers. Smart Zones eliminates this dependency. Smart Zones will target relevant consumers with your ads without dropping cookies. This meets the trending privacy demands on the ad-tech industry. </a:t>
            </a:r>
          </a:p>
          <a:p>
            <a:r>
              <a:rPr lang="en-US" sz="1200" kern="1200" dirty="0" smtClean="0">
                <a:solidFill>
                  <a:schemeClr val="tx1"/>
                </a:solidFill>
                <a:effectLst/>
                <a:latin typeface="+mn-lt"/>
                <a:ea typeface="+mn-ea"/>
                <a:cs typeface="+mn-cs"/>
              </a:rPr>
              <a:t>Rather than depending on third-party cookies, Smart Zones defines your targeted audiences with </a:t>
            </a:r>
            <a:r>
              <a:rPr lang="en-US" sz="1200" b="1" kern="1200" dirty="0" smtClean="0">
                <a:solidFill>
                  <a:schemeClr val="tx1"/>
                </a:solidFill>
                <a:effectLst/>
                <a:latin typeface="+mn-lt"/>
                <a:ea typeface="+mn-ea"/>
                <a:cs typeface="+mn-cs"/>
              </a:rPr>
              <a:t>enhanced data integrity </a:t>
            </a:r>
            <a:r>
              <a:rPr lang="en-US" sz="1200" kern="1200" dirty="0" smtClean="0">
                <a:solidFill>
                  <a:schemeClr val="tx1"/>
                </a:solidFill>
                <a:effectLst/>
                <a:latin typeface="+mn-lt"/>
                <a:ea typeface="+mn-ea"/>
                <a:cs typeface="+mn-cs"/>
              </a:rPr>
              <a:t>– </a:t>
            </a:r>
            <a:r>
              <a:rPr lang="en-US" sz="1200" u="dbl" kern="1200" dirty="0" smtClean="0">
                <a:solidFill>
                  <a:schemeClr val="tx1"/>
                </a:solidFill>
                <a:effectLst/>
                <a:latin typeface="+mn-lt"/>
                <a:ea typeface="+mn-ea"/>
                <a:cs typeface="+mn-cs"/>
              </a:rPr>
              <a:t>1200</a:t>
            </a:r>
            <a:r>
              <a:rPr lang="en-US" sz="1200" kern="1200" dirty="0" smtClean="0">
                <a:solidFill>
                  <a:schemeClr val="tx1"/>
                </a:solidFill>
                <a:effectLst/>
                <a:latin typeface="+mn-lt"/>
                <a:ea typeface="+mn-ea"/>
                <a:cs typeface="+mn-cs"/>
              </a:rPr>
              <a:t> demographic, </a:t>
            </a:r>
            <a:r>
              <a:rPr lang="en-US" sz="1200" kern="1200" dirty="0" err="1" smtClean="0">
                <a:solidFill>
                  <a:schemeClr val="tx1"/>
                </a:solidFill>
                <a:effectLst/>
                <a:latin typeface="+mn-lt"/>
                <a:ea typeface="+mn-ea"/>
                <a:cs typeface="+mn-cs"/>
              </a:rPr>
              <a:t>Firmographic</a:t>
            </a:r>
            <a:r>
              <a:rPr lang="en-US" sz="1200" kern="1200" dirty="0" smtClean="0">
                <a:solidFill>
                  <a:schemeClr val="tx1"/>
                </a:solidFill>
                <a:effectLst/>
                <a:latin typeface="+mn-lt"/>
                <a:ea typeface="+mn-ea"/>
                <a:cs typeface="+mn-cs"/>
              </a:rPr>
              <a:t>, purchase and lifestyle attributes. </a:t>
            </a:r>
            <a:r>
              <a:rPr lang="en-US" sz="1200" kern="1200" smtClean="0">
                <a:solidFill>
                  <a:schemeClr val="tx1"/>
                </a:solidFill>
                <a:effectLst/>
                <a:latin typeface="+mn-lt"/>
                <a:ea typeface="+mn-ea"/>
                <a:cs typeface="+mn-cs"/>
              </a:rPr>
              <a:t>Smart Zone has </a:t>
            </a:r>
            <a:r>
              <a:rPr lang="en-US" sz="1200" b="1" kern="1200" smtClean="0">
                <a:solidFill>
                  <a:schemeClr val="tx1"/>
                </a:solidFill>
                <a:effectLst/>
                <a:latin typeface="+mn-lt"/>
                <a:ea typeface="+mn-ea"/>
                <a:cs typeface="+mn-cs"/>
              </a:rPr>
              <a:t>over 25 million</a:t>
            </a:r>
            <a:r>
              <a:rPr lang="en-US" sz="1200" kern="1200" smtClean="0">
                <a:solidFill>
                  <a:schemeClr val="tx1"/>
                </a:solidFill>
                <a:effectLst/>
                <a:latin typeface="+mn-lt"/>
                <a:ea typeface="+mn-ea"/>
                <a:cs typeface="+mn-cs"/>
              </a:rPr>
              <a:t> high-integrity audiences defined. </a:t>
            </a:r>
            <a:endParaRPr lang="en-US"/>
          </a:p>
        </p:txBody>
      </p:sp>
      <p:sp>
        <p:nvSpPr>
          <p:cNvPr id="4" name="Slide Number Placeholder 3"/>
          <p:cNvSpPr>
            <a:spLocks noGrp="1"/>
          </p:cNvSpPr>
          <p:nvPr>
            <p:ph type="sldNum" sz="quarter" idx="10"/>
          </p:nvPr>
        </p:nvSpPr>
        <p:spPr/>
        <p:txBody>
          <a:bodyPr/>
          <a:lstStyle/>
          <a:p>
            <a:fld id="{331C7042-B847-CA4A-A2B6-7BAD58D957BF}" type="slidenum">
              <a:rPr lang="en-US" smtClean="0"/>
              <a:pPr/>
              <a:t>16</a:t>
            </a:fld>
            <a:endParaRPr lang="en-US"/>
          </a:p>
        </p:txBody>
      </p:sp>
    </p:spTree>
    <p:extLst>
      <p:ext uri="{BB962C8B-B14F-4D97-AF65-F5344CB8AC3E}">
        <p14:creationId xmlns:p14="http://schemas.microsoft.com/office/powerpoint/2010/main" val="326785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D73D4-5F83-493E-94E5-7D99BCB6D382}" type="slidenum">
              <a:rPr lang="en-US" smtClean="0"/>
              <a:t>20</a:t>
            </a:fld>
            <a:endParaRPr lang="en-US"/>
          </a:p>
        </p:txBody>
      </p:sp>
    </p:spTree>
    <p:extLst>
      <p:ext uri="{BB962C8B-B14F-4D97-AF65-F5344CB8AC3E}">
        <p14:creationId xmlns:p14="http://schemas.microsoft.com/office/powerpoint/2010/main" val="239477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C7042-B847-CA4A-A2B6-7BAD58D957BF}" type="slidenum">
              <a:rPr lang="en-US" smtClean="0"/>
              <a:pPr/>
              <a:t>25</a:t>
            </a:fld>
            <a:endParaRPr lang="en-US"/>
          </a:p>
        </p:txBody>
      </p:sp>
    </p:spTree>
    <p:extLst>
      <p:ext uri="{BB962C8B-B14F-4D97-AF65-F5344CB8AC3E}">
        <p14:creationId xmlns:p14="http://schemas.microsoft.com/office/powerpoint/2010/main" val="247583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www.smartzonesbyjd.com</a:t>
            </a:r>
          </a:p>
          <a:p>
            <a:r>
              <a:rPr lang="en-US" sz="1200" b="0" i="0" kern="1200" dirty="0" smtClean="0">
                <a:solidFill>
                  <a:schemeClr val="tx1"/>
                </a:solidFill>
                <a:effectLst/>
                <a:latin typeface="+mn-lt"/>
                <a:ea typeface="+mn-ea"/>
                <a:cs typeface="+mn-cs"/>
              </a:rPr>
              <a:t>side bar items:</a:t>
            </a:r>
          </a:p>
          <a:p>
            <a:r>
              <a:rPr lang="en-US" sz="1200" b="0" i="0" kern="1200" dirty="0" smtClean="0">
                <a:solidFill>
                  <a:schemeClr val="tx1"/>
                </a:solidFill>
                <a:effectLst/>
                <a:latin typeface="+mn-lt"/>
                <a:ea typeface="+mn-ea"/>
                <a:cs typeface="+mn-cs"/>
              </a:rPr>
              <a:t>1. Complementary White Paper</a:t>
            </a:r>
          </a:p>
          <a:p>
            <a:r>
              <a:rPr lang="en-US" sz="1200" b="0" i="0" kern="1200" dirty="0" smtClean="0">
                <a:solidFill>
                  <a:schemeClr val="tx1"/>
                </a:solidFill>
                <a:effectLst/>
                <a:latin typeface="+mn-lt"/>
                <a:ea typeface="+mn-ea"/>
                <a:cs typeface="+mn-cs"/>
              </a:rPr>
              <a:t>Take a closer look at the current issues around cookies and how the new Smart Zones approach is successfully targeting more online audiences.</a:t>
            </a:r>
          </a:p>
          <a:p>
            <a:r>
              <a:rPr lang="en-US" sz="1200" b="0" i="0" kern="1200" dirty="0" smtClean="0">
                <a:solidFill>
                  <a:schemeClr val="tx1"/>
                </a:solidFill>
                <a:effectLst/>
                <a:latin typeface="+mn-lt"/>
                <a:ea typeface="+mn-ea"/>
                <a:cs typeface="+mn-cs"/>
              </a:rPr>
              <a:t>REQUEST IT &lt;link to contact form, then Rob will send qualified prospects the white paper as a PDF (Kevin is creating a JD/SZ version of the white paper </a:t>
            </a:r>
            <a:r>
              <a:rPr lang="en-US" sz="1200" b="0" i="0" kern="1200" dirty="0" err="1" smtClean="0">
                <a:solidFill>
                  <a:schemeClr val="tx1"/>
                </a:solidFill>
                <a:effectLst/>
                <a:latin typeface="+mn-lt"/>
                <a:ea typeface="+mn-ea"/>
                <a:cs typeface="+mn-cs"/>
              </a:rPr>
              <a:t>Semcasting</a:t>
            </a:r>
            <a:r>
              <a:rPr lang="en-US" sz="1200" b="0" i="0" kern="1200" dirty="0" smtClean="0">
                <a:solidFill>
                  <a:schemeClr val="tx1"/>
                </a:solidFill>
                <a:effectLst/>
                <a:latin typeface="+mn-lt"/>
                <a:ea typeface="+mn-ea"/>
                <a:cs typeface="+mn-cs"/>
              </a:rPr>
              <a:t> created)&gt;</a:t>
            </a:r>
          </a:p>
          <a:p>
            <a:r>
              <a:rPr lang="en-US" sz="1200" b="0" i="0" kern="1200" dirty="0" smtClean="0">
                <a:solidFill>
                  <a:schemeClr val="tx1"/>
                </a:solidFill>
                <a:effectLst/>
                <a:latin typeface="+mn-lt"/>
                <a:ea typeface="+mn-ea"/>
                <a:cs typeface="+mn-cs"/>
              </a:rPr>
              <a:t>2. Free Audience Report</a:t>
            </a:r>
          </a:p>
          <a:p>
            <a:r>
              <a:rPr lang="en-US" sz="1200" b="0" i="0" kern="1200" dirty="0" smtClean="0">
                <a:solidFill>
                  <a:schemeClr val="tx1"/>
                </a:solidFill>
                <a:effectLst/>
                <a:latin typeface="+mn-lt"/>
                <a:ea typeface="+mn-ea"/>
                <a:cs typeface="+mn-cs"/>
              </a:rPr>
              <a:t>See what Smart Zones has to offer your digital advertising initiatives with a free look at your audiences' profile.</a:t>
            </a:r>
          </a:p>
          <a:p>
            <a:r>
              <a:rPr lang="en-US" sz="1200" b="0" i="0" kern="1200" dirty="0" smtClean="0">
                <a:solidFill>
                  <a:schemeClr val="tx1"/>
                </a:solidFill>
                <a:effectLst/>
                <a:latin typeface="+mn-lt"/>
                <a:ea typeface="+mn-ea"/>
                <a:cs typeface="+mn-cs"/>
              </a:rPr>
              <a:t>REQUEST IT &lt;link to contact form, then Rob will contact&gt;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3. Request a Smart Zones Demo</a:t>
            </a:r>
          </a:p>
          <a:p>
            <a:r>
              <a:rPr lang="en-US" sz="1200" b="0" i="0" kern="1200" dirty="0" smtClean="0">
                <a:solidFill>
                  <a:schemeClr val="tx1"/>
                </a:solidFill>
                <a:effectLst/>
                <a:latin typeface="+mn-lt"/>
                <a:ea typeface="+mn-ea"/>
                <a:cs typeface="+mn-cs"/>
              </a:rPr>
              <a:t>A 30-minute </a:t>
            </a:r>
            <a:r>
              <a:rPr lang="en-US" sz="1200" b="0" i="0" kern="1200" dirty="0" err="1" smtClean="0">
                <a:solidFill>
                  <a:schemeClr val="tx1"/>
                </a:solidFill>
                <a:effectLst/>
                <a:latin typeface="+mn-lt"/>
                <a:ea typeface="+mn-ea"/>
                <a:cs typeface="+mn-cs"/>
              </a:rPr>
              <a:t>webcall</a:t>
            </a:r>
            <a:r>
              <a:rPr lang="en-US" sz="1200" b="0" i="0" kern="1200" dirty="0" smtClean="0">
                <a:solidFill>
                  <a:schemeClr val="tx1"/>
                </a:solidFill>
                <a:effectLst/>
                <a:latin typeface="+mn-lt"/>
                <a:ea typeface="+mn-ea"/>
                <a:cs typeface="+mn-cs"/>
              </a:rPr>
              <a:t> is all it will take to demonstrate the powerful effect Smart Zones on your digital advertising.</a:t>
            </a:r>
          </a:p>
          <a:p>
            <a:r>
              <a:rPr lang="en-US" sz="1200" b="0" i="0" kern="1200" dirty="0" smtClean="0">
                <a:solidFill>
                  <a:schemeClr val="tx1"/>
                </a:solidFill>
                <a:effectLst/>
                <a:latin typeface="+mn-lt"/>
                <a:ea typeface="+mn-ea"/>
                <a:cs typeface="+mn-cs"/>
              </a:rPr>
              <a:t>REQUEST IT &lt;link to contact form, then Rob will contact&gt;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31C7042-B847-CA4A-A2B6-7BAD58D957BF}" type="slidenum">
              <a:rPr lang="en-US" smtClean="0"/>
              <a:pPr/>
              <a:t>26</a:t>
            </a:fld>
            <a:endParaRPr lang="en-US"/>
          </a:p>
        </p:txBody>
      </p:sp>
    </p:spTree>
    <p:extLst>
      <p:ext uri="{BB962C8B-B14F-4D97-AF65-F5344CB8AC3E}">
        <p14:creationId xmlns:p14="http://schemas.microsoft.com/office/powerpoint/2010/main" val="244331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504D"/>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solidFill>
                  <a:srgbClr val="C0504D"/>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504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C0504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504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504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504D"/>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pic>
        <p:nvPicPr>
          <p:cNvPr id="8" name="Picture 7"/>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295040" y="4569296"/>
            <a:ext cx="1445617" cy="395933"/>
          </a:xfrm>
          <a:prstGeom prst="rect">
            <a:avLst/>
          </a:prstGeom>
        </p:spPr>
      </p:pic>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ftr="0" dt="0"/>
  <p:txStyles>
    <p:titleStyle>
      <a:lvl1pPr algn="ctr" defTabSz="457200" rtl="0" eaLnBrk="1" latinLnBrk="0" hangingPunct="1">
        <a:spcBef>
          <a:spcPct val="0"/>
        </a:spcBef>
        <a:buNone/>
        <a:defRPr sz="4400" kern="1200">
          <a:solidFill>
            <a:srgbClr val="C050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3" Type="http://schemas.openxmlformats.org/officeDocument/2006/relationships/image" Target="../media/image33.jpeg"/><Relationship Id="rId18" Type="http://schemas.openxmlformats.org/officeDocument/2006/relationships/image" Target="../media/image38.gif"/><Relationship Id="rId26" Type="http://schemas.openxmlformats.org/officeDocument/2006/relationships/image" Target="../media/image46.jpeg"/><Relationship Id="rId39" Type="http://schemas.openxmlformats.org/officeDocument/2006/relationships/image" Target="../media/image59.jpeg"/><Relationship Id="rId21" Type="http://schemas.openxmlformats.org/officeDocument/2006/relationships/image" Target="../media/image41.jpg"/><Relationship Id="rId34" Type="http://schemas.openxmlformats.org/officeDocument/2006/relationships/image" Target="../media/image54.jpg"/><Relationship Id="rId42" Type="http://schemas.openxmlformats.org/officeDocument/2006/relationships/image" Target="../media/image62.jpeg"/><Relationship Id="rId47" Type="http://schemas.openxmlformats.org/officeDocument/2006/relationships/image" Target="../media/image67.jpg"/><Relationship Id="rId50" Type="http://schemas.openxmlformats.org/officeDocument/2006/relationships/image" Target="../media/image70.jpeg"/><Relationship Id="rId55" Type="http://schemas.openxmlformats.org/officeDocument/2006/relationships/image" Target="../media/image75.jpeg"/><Relationship Id="rId63" Type="http://schemas.openxmlformats.org/officeDocument/2006/relationships/image" Target="../media/image83.jpeg"/><Relationship Id="rId68" Type="http://schemas.openxmlformats.org/officeDocument/2006/relationships/image" Target="../media/image88.png"/><Relationship Id="rId76" Type="http://schemas.openxmlformats.org/officeDocument/2006/relationships/image" Target="../media/image96.jpeg"/><Relationship Id="rId7" Type="http://schemas.openxmlformats.org/officeDocument/2006/relationships/image" Target="../media/image27.gif"/><Relationship Id="rId71" Type="http://schemas.openxmlformats.org/officeDocument/2006/relationships/image" Target="../media/image91.gif"/><Relationship Id="rId2" Type="http://schemas.openxmlformats.org/officeDocument/2006/relationships/notesSlide" Target="../notesSlides/notesSlide7.xml"/><Relationship Id="rId16" Type="http://schemas.openxmlformats.org/officeDocument/2006/relationships/image" Target="../media/image36.jpg"/><Relationship Id="rId29" Type="http://schemas.openxmlformats.org/officeDocument/2006/relationships/image" Target="../media/image49.jpeg"/><Relationship Id="rId11" Type="http://schemas.openxmlformats.org/officeDocument/2006/relationships/image" Target="../media/image31.png"/><Relationship Id="rId24" Type="http://schemas.openxmlformats.org/officeDocument/2006/relationships/image" Target="../media/image44.gif"/><Relationship Id="rId32" Type="http://schemas.openxmlformats.org/officeDocument/2006/relationships/image" Target="../media/image52.png"/><Relationship Id="rId37" Type="http://schemas.openxmlformats.org/officeDocument/2006/relationships/image" Target="../media/image57.jpeg"/><Relationship Id="rId40" Type="http://schemas.openxmlformats.org/officeDocument/2006/relationships/image" Target="../media/image60.jpg"/><Relationship Id="rId45" Type="http://schemas.openxmlformats.org/officeDocument/2006/relationships/image" Target="../media/image65.jpg"/><Relationship Id="rId53" Type="http://schemas.openxmlformats.org/officeDocument/2006/relationships/image" Target="../media/image73.jpeg"/><Relationship Id="rId58" Type="http://schemas.openxmlformats.org/officeDocument/2006/relationships/image" Target="../media/image78.gif"/><Relationship Id="rId66" Type="http://schemas.openxmlformats.org/officeDocument/2006/relationships/image" Target="../media/image86.jpeg"/><Relationship Id="rId74" Type="http://schemas.openxmlformats.org/officeDocument/2006/relationships/image" Target="../media/image94.gif"/><Relationship Id="rId79" Type="http://schemas.openxmlformats.org/officeDocument/2006/relationships/image" Target="../media/image99.jpeg"/><Relationship Id="rId5" Type="http://schemas.openxmlformats.org/officeDocument/2006/relationships/image" Target="../media/image25.jpeg"/><Relationship Id="rId61" Type="http://schemas.openxmlformats.org/officeDocument/2006/relationships/image" Target="../media/image81.gif"/><Relationship Id="rId82" Type="http://schemas.openxmlformats.org/officeDocument/2006/relationships/image" Target="../media/image102.jpeg"/><Relationship Id="rId10" Type="http://schemas.openxmlformats.org/officeDocument/2006/relationships/image" Target="../media/image30.jpeg"/><Relationship Id="rId19" Type="http://schemas.openxmlformats.org/officeDocument/2006/relationships/image" Target="../media/image39.jpg"/><Relationship Id="rId31" Type="http://schemas.openxmlformats.org/officeDocument/2006/relationships/image" Target="../media/image51.jpeg"/><Relationship Id="rId44" Type="http://schemas.openxmlformats.org/officeDocument/2006/relationships/image" Target="../media/image64.jpeg"/><Relationship Id="rId52" Type="http://schemas.openxmlformats.org/officeDocument/2006/relationships/image" Target="../media/image72.jpeg"/><Relationship Id="rId60" Type="http://schemas.openxmlformats.org/officeDocument/2006/relationships/image" Target="../media/image80.gif"/><Relationship Id="rId65" Type="http://schemas.openxmlformats.org/officeDocument/2006/relationships/image" Target="../media/image85.png"/><Relationship Id="rId73" Type="http://schemas.openxmlformats.org/officeDocument/2006/relationships/image" Target="../media/image93.gif"/><Relationship Id="rId78" Type="http://schemas.openxmlformats.org/officeDocument/2006/relationships/image" Target="../media/image98.jpeg"/><Relationship Id="rId81" Type="http://schemas.openxmlformats.org/officeDocument/2006/relationships/image" Target="../media/image101.jpeg"/><Relationship Id="rId4" Type="http://schemas.openxmlformats.org/officeDocument/2006/relationships/image" Target="../media/image24.jpeg"/><Relationship Id="rId9" Type="http://schemas.openxmlformats.org/officeDocument/2006/relationships/image" Target="../media/image29.jpg"/><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jpeg"/><Relationship Id="rId35" Type="http://schemas.openxmlformats.org/officeDocument/2006/relationships/image" Target="../media/image55.png"/><Relationship Id="rId43" Type="http://schemas.openxmlformats.org/officeDocument/2006/relationships/image" Target="../media/image63.jpeg"/><Relationship Id="rId48" Type="http://schemas.openxmlformats.org/officeDocument/2006/relationships/image" Target="../media/image68.jpeg"/><Relationship Id="rId56" Type="http://schemas.openxmlformats.org/officeDocument/2006/relationships/image" Target="../media/image76.jpg"/><Relationship Id="rId64" Type="http://schemas.openxmlformats.org/officeDocument/2006/relationships/image" Target="../media/image84.jpg"/><Relationship Id="rId69" Type="http://schemas.openxmlformats.org/officeDocument/2006/relationships/image" Target="../media/image89.jpeg"/><Relationship Id="rId77" Type="http://schemas.openxmlformats.org/officeDocument/2006/relationships/image" Target="../media/image97.png"/><Relationship Id="rId8" Type="http://schemas.openxmlformats.org/officeDocument/2006/relationships/image" Target="../media/image28.gif"/><Relationship Id="rId51" Type="http://schemas.openxmlformats.org/officeDocument/2006/relationships/image" Target="../media/image71.jpeg"/><Relationship Id="rId72" Type="http://schemas.openxmlformats.org/officeDocument/2006/relationships/image" Target="../media/image92.jpeg"/><Relationship Id="rId80" Type="http://schemas.openxmlformats.org/officeDocument/2006/relationships/image" Target="../media/image100.png"/><Relationship Id="rId3" Type="http://schemas.openxmlformats.org/officeDocument/2006/relationships/image" Target="../media/image23.jpeg"/><Relationship Id="rId12" Type="http://schemas.openxmlformats.org/officeDocument/2006/relationships/image" Target="../media/image32.jpeg"/><Relationship Id="rId17" Type="http://schemas.openxmlformats.org/officeDocument/2006/relationships/image" Target="../media/image37.gif"/><Relationship Id="rId25" Type="http://schemas.openxmlformats.org/officeDocument/2006/relationships/image" Target="../media/image45.jpg"/><Relationship Id="rId33" Type="http://schemas.openxmlformats.org/officeDocument/2006/relationships/image" Target="../media/image53.jpeg"/><Relationship Id="rId38" Type="http://schemas.openxmlformats.org/officeDocument/2006/relationships/image" Target="../media/image58.jpeg"/><Relationship Id="rId46" Type="http://schemas.openxmlformats.org/officeDocument/2006/relationships/image" Target="../media/image66.jpeg"/><Relationship Id="rId59" Type="http://schemas.openxmlformats.org/officeDocument/2006/relationships/image" Target="../media/image79.jpeg"/><Relationship Id="rId67" Type="http://schemas.openxmlformats.org/officeDocument/2006/relationships/image" Target="../media/image87.png"/><Relationship Id="rId20" Type="http://schemas.openxmlformats.org/officeDocument/2006/relationships/image" Target="../media/image40.jpg"/><Relationship Id="rId41" Type="http://schemas.openxmlformats.org/officeDocument/2006/relationships/image" Target="../media/image61.jpeg"/><Relationship Id="rId54" Type="http://schemas.openxmlformats.org/officeDocument/2006/relationships/image" Target="../media/image74.jpeg"/><Relationship Id="rId62" Type="http://schemas.openxmlformats.org/officeDocument/2006/relationships/image" Target="../media/image82.png"/><Relationship Id="rId70" Type="http://schemas.openxmlformats.org/officeDocument/2006/relationships/image" Target="../media/image90.gif"/><Relationship Id="rId75" Type="http://schemas.openxmlformats.org/officeDocument/2006/relationships/image" Target="../media/image95.gif"/><Relationship Id="rId1" Type="http://schemas.openxmlformats.org/officeDocument/2006/relationships/slideLayout" Target="../slideLayouts/slideLayout2.xml"/><Relationship Id="rId6" Type="http://schemas.openxmlformats.org/officeDocument/2006/relationships/image" Target="../media/image26.jpeg"/><Relationship Id="rId15" Type="http://schemas.openxmlformats.org/officeDocument/2006/relationships/image" Target="../media/image35.jpeg"/><Relationship Id="rId23" Type="http://schemas.openxmlformats.org/officeDocument/2006/relationships/image" Target="../media/image43.jpeg"/><Relationship Id="rId28" Type="http://schemas.openxmlformats.org/officeDocument/2006/relationships/image" Target="../media/image48.jpeg"/><Relationship Id="rId36" Type="http://schemas.openxmlformats.org/officeDocument/2006/relationships/image" Target="../media/image56.jpeg"/><Relationship Id="rId49" Type="http://schemas.openxmlformats.org/officeDocument/2006/relationships/image" Target="../media/image69.jpeg"/><Relationship Id="rId57" Type="http://schemas.openxmlformats.org/officeDocument/2006/relationships/image" Target="../media/image77.gi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74800" y="1623345"/>
            <a:ext cx="5981700" cy="1638300"/>
          </a:xfrm>
          <a:prstGeom prst="rect">
            <a:avLst/>
          </a:prstGeom>
        </p:spPr>
      </p:pic>
    </p:spTree>
    <p:extLst>
      <p:ext uri="{BB962C8B-B14F-4D97-AF65-F5344CB8AC3E}">
        <p14:creationId xmlns:p14="http://schemas.microsoft.com/office/powerpoint/2010/main" val="20924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Mailbox to Modem</a:t>
            </a:r>
          </a:p>
        </p:txBody>
      </p:sp>
      <p:sp>
        <p:nvSpPr>
          <p:cNvPr id="3" name="Content Placeholder 2"/>
          <p:cNvSpPr>
            <a:spLocks noGrp="1"/>
          </p:cNvSpPr>
          <p:nvPr>
            <p:ph idx="1"/>
          </p:nvPr>
        </p:nvSpPr>
        <p:spPr/>
        <p:txBody>
          <a:bodyPr/>
          <a:lstStyle/>
          <a:p>
            <a:r>
              <a:rPr lang="en-US" dirty="0" smtClean="0"/>
              <a:t>Scoring </a:t>
            </a:r>
            <a:r>
              <a:rPr lang="en-US" dirty="0"/>
              <a:t>Engine drives </a:t>
            </a:r>
            <a:r>
              <a:rPr lang="en-US" u="sng" dirty="0"/>
              <a:t>over 1200 </a:t>
            </a:r>
            <a:r>
              <a:rPr lang="en-US" dirty="0"/>
              <a:t>predictive models and scoring in real time. </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10</a:t>
            </a:fld>
            <a:endParaRPr lang="en-US"/>
          </a:p>
        </p:txBody>
      </p:sp>
    </p:spTree>
    <p:extLst>
      <p:ext uri="{BB962C8B-B14F-4D97-AF65-F5344CB8AC3E}">
        <p14:creationId xmlns:p14="http://schemas.microsoft.com/office/powerpoint/2010/main" val="18879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1966"/>
            <a:ext cx="7772400" cy="1102519"/>
          </a:xfrm>
        </p:spPr>
        <p:txBody>
          <a:bodyPr/>
          <a:lstStyle/>
          <a:p>
            <a:r>
              <a:rPr lang="en-US" dirty="0" smtClean="0"/>
              <a:t>ENHANCED PRIVACY</a:t>
            </a:r>
            <a:endParaRPr lang="en-US" dirty="0"/>
          </a:p>
        </p:txBody>
      </p:sp>
    </p:spTree>
    <p:extLst>
      <p:ext uri="{BB962C8B-B14F-4D97-AF65-F5344CB8AC3E}">
        <p14:creationId xmlns:p14="http://schemas.microsoft.com/office/powerpoint/2010/main" val="30159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idx="1"/>
          </p:nvPr>
        </p:nvSpPr>
        <p:spPr/>
        <p:txBody>
          <a:bodyPr>
            <a:normAutofit/>
          </a:bodyPr>
          <a:lstStyle/>
          <a:p>
            <a:endParaRPr lang="en-US" u="sng" dirty="0" smtClean="0"/>
          </a:p>
          <a:p>
            <a:r>
              <a:rPr lang="en-US" u="sng" dirty="0" smtClean="0"/>
              <a:t>Billions </a:t>
            </a:r>
            <a:r>
              <a:rPr lang="en-US" dirty="0"/>
              <a:t>of digital advertising in the U.S. is </a:t>
            </a:r>
            <a:r>
              <a:rPr lang="en-US" u="sng" dirty="0"/>
              <a:t>dependent on using third-party cookies </a:t>
            </a:r>
            <a:r>
              <a:rPr lang="en-US" dirty="0"/>
              <a:t>to locate and target relevant consumers</a:t>
            </a:r>
            <a:r>
              <a:rPr lang="en-US" dirty="0" smtClean="0"/>
              <a:t>.</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12</a:t>
            </a:fld>
            <a:endParaRPr lang="en-US"/>
          </a:p>
        </p:txBody>
      </p:sp>
    </p:spTree>
    <p:extLst>
      <p:ext uri="{BB962C8B-B14F-4D97-AF65-F5344CB8AC3E}">
        <p14:creationId xmlns:p14="http://schemas.microsoft.com/office/powerpoint/2010/main" val="6747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idx="1"/>
          </p:nvPr>
        </p:nvSpPr>
        <p:spPr/>
        <p:txBody>
          <a:bodyPr>
            <a:normAutofit/>
          </a:bodyPr>
          <a:lstStyle/>
          <a:p>
            <a:r>
              <a:rPr lang="en-US" dirty="0" smtClean="0"/>
              <a:t>Do </a:t>
            </a:r>
            <a:r>
              <a:rPr lang="en-US" dirty="0"/>
              <a:t>Not Track legislation aimed at third parties </a:t>
            </a:r>
            <a:r>
              <a:rPr lang="en-US" dirty="0" smtClean="0"/>
              <a:t>is ongoing.</a:t>
            </a:r>
          </a:p>
          <a:p>
            <a:r>
              <a:rPr lang="en-US" dirty="0" smtClean="0"/>
              <a:t>Display </a:t>
            </a:r>
            <a:r>
              <a:rPr lang="en-US" dirty="0"/>
              <a:t>advertisers must find a way to target relevant audiences without relying on third-party cookies. </a:t>
            </a:r>
            <a:endParaRPr lang="en-US" dirty="0" smtClean="0"/>
          </a:p>
        </p:txBody>
      </p:sp>
      <p:sp>
        <p:nvSpPr>
          <p:cNvPr id="4" name="Slide Number Placeholder 3"/>
          <p:cNvSpPr>
            <a:spLocks noGrp="1"/>
          </p:cNvSpPr>
          <p:nvPr>
            <p:ph type="sldNum" sz="quarter" idx="12"/>
          </p:nvPr>
        </p:nvSpPr>
        <p:spPr/>
        <p:txBody>
          <a:bodyPr/>
          <a:lstStyle/>
          <a:p>
            <a:fld id="{2066355A-084C-D24E-9AD2-7E4FC41EA627}" type="slidenum">
              <a:rPr lang="en-US" smtClean="0"/>
              <a:pPr/>
              <a:t>13</a:t>
            </a:fld>
            <a:endParaRPr lang="en-US"/>
          </a:p>
        </p:txBody>
      </p:sp>
    </p:spTree>
    <p:extLst>
      <p:ext uri="{BB962C8B-B14F-4D97-AF65-F5344CB8AC3E}">
        <p14:creationId xmlns:p14="http://schemas.microsoft.com/office/powerpoint/2010/main" val="33969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sz="half" idx="1"/>
          </p:nvPr>
        </p:nvSpPr>
        <p:spPr/>
        <p:txBody>
          <a:bodyPr>
            <a:normAutofit lnSpcReduction="10000"/>
          </a:bodyPr>
          <a:lstStyle/>
          <a:p>
            <a:endParaRPr lang="en-US" u="sng" dirty="0" smtClean="0"/>
          </a:p>
          <a:p>
            <a:r>
              <a:rPr lang="en-US" dirty="0" smtClean="0"/>
              <a:t>The number of unique users reachable by cookie-based targeting for national campaigns averages 30 to 35%, and is dropping rapidly.</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14</a:t>
            </a:fld>
            <a:endParaRPr lang="en-US"/>
          </a:p>
        </p:txBody>
      </p:sp>
      <p:pic>
        <p:nvPicPr>
          <p:cNvPr id="6" name="Content Placeholder 5"/>
          <p:cNvPicPr>
            <a:picLocks noGrp="1" noChangeAspect="1"/>
          </p:cNvPicPr>
          <p:nvPr>
            <p:ph sz="half" idx="2"/>
          </p:nvPr>
        </p:nvPicPr>
        <p:blipFill rotWithShape="1">
          <a:blip r:embed="rId3"/>
          <a:srcRect l="68617" t="13955" r="16274" b="45785"/>
          <a:stretch/>
        </p:blipFill>
        <p:spPr>
          <a:xfrm>
            <a:off x="4729752" y="1200150"/>
            <a:ext cx="3875495" cy="3394075"/>
          </a:xfrm>
          <a:prstGeom prst="rect">
            <a:avLst/>
          </a:prstGeom>
        </p:spPr>
      </p:pic>
    </p:spTree>
    <p:extLst>
      <p:ext uri="{BB962C8B-B14F-4D97-AF65-F5344CB8AC3E}">
        <p14:creationId xmlns:p14="http://schemas.microsoft.com/office/powerpoint/2010/main" val="379587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Rather </a:t>
            </a:r>
            <a:r>
              <a:rPr lang="en-US" dirty="0"/>
              <a:t>than depending on third-party cookies, </a:t>
            </a:r>
            <a:r>
              <a:rPr lang="en-US" dirty="0" err="1" smtClean="0"/>
              <a:t>SmartZones</a:t>
            </a:r>
            <a:r>
              <a:rPr lang="en-US" dirty="0" smtClean="0"/>
              <a:t> </a:t>
            </a:r>
            <a:r>
              <a:rPr lang="en-US" dirty="0"/>
              <a:t>defines your targeted audiences with </a:t>
            </a:r>
            <a:r>
              <a:rPr lang="en-US" b="1" dirty="0"/>
              <a:t>enhanced data </a:t>
            </a:r>
            <a:r>
              <a:rPr lang="en-US" b="1" dirty="0" smtClean="0"/>
              <a:t>integrity.</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15</a:t>
            </a:fld>
            <a:endParaRPr lang="en-US"/>
          </a:p>
        </p:txBody>
      </p:sp>
    </p:spTree>
    <p:extLst>
      <p:ext uri="{BB962C8B-B14F-4D97-AF65-F5344CB8AC3E}">
        <p14:creationId xmlns:p14="http://schemas.microsoft.com/office/powerpoint/2010/main" val="141502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err="1" smtClean="0"/>
              <a:t>SmartZones</a:t>
            </a:r>
            <a:r>
              <a:rPr lang="en-US" dirty="0" smtClean="0"/>
              <a:t> has </a:t>
            </a:r>
            <a:r>
              <a:rPr lang="en-US" u="dbl" dirty="0" smtClean="0"/>
              <a:t>1,200</a:t>
            </a:r>
            <a:r>
              <a:rPr lang="en-US" dirty="0" smtClean="0"/>
              <a:t> </a:t>
            </a:r>
            <a:r>
              <a:rPr lang="en-US" dirty="0"/>
              <a:t>demographic, </a:t>
            </a:r>
            <a:r>
              <a:rPr lang="en-US" dirty="0" err="1"/>
              <a:t>Firmographic</a:t>
            </a:r>
            <a:r>
              <a:rPr lang="en-US" dirty="0"/>
              <a:t>, purchase and lifestyle attributes. </a:t>
            </a:r>
            <a:endParaRPr lang="en-US" dirty="0" smtClean="0"/>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16</a:t>
            </a:fld>
            <a:endParaRPr lang="en-US"/>
          </a:p>
        </p:txBody>
      </p:sp>
    </p:spTree>
    <p:extLst>
      <p:ext uri="{BB962C8B-B14F-4D97-AF65-F5344CB8AC3E}">
        <p14:creationId xmlns:p14="http://schemas.microsoft.com/office/powerpoint/2010/main" val="383403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without Cookies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Smart </a:t>
            </a:r>
            <a:r>
              <a:rPr lang="en-US" dirty="0"/>
              <a:t>Zones is </a:t>
            </a:r>
            <a:r>
              <a:rPr lang="en-US" u="sng" dirty="0" smtClean="0"/>
              <a:t>the only cookie-free solution</a:t>
            </a:r>
            <a:r>
              <a:rPr lang="en-US" dirty="0" smtClean="0"/>
              <a:t> and </a:t>
            </a:r>
            <a:r>
              <a:rPr lang="en-US" dirty="0"/>
              <a:t>is backed by proven performance metrics</a:t>
            </a:r>
            <a:r>
              <a:rPr lang="en-US" dirty="0" smtClean="0"/>
              <a:t>.</a:t>
            </a:r>
          </a:p>
        </p:txBody>
      </p:sp>
      <p:sp>
        <p:nvSpPr>
          <p:cNvPr id="4" name="Slide Number Placeholder 3"/>
          <p:cNvSpPr>
            <a:spLocks noGrp="1"/>
          </p:cNvSpPr>
          <p:nvPr>
            <p:ph type="sldNum" sz="quarter" idx="12"/>
          </p:nvPr>
        </p:nvSpPr>
        <p:spPr/>
        <p:txBody>
          <a:bodyPr/>
          <a:lstStyle/>
          <a:p>
            <a:fld id="{2066355A-084C-D24E-9AD2-7E4FC41EA627}" type="slidenum">
              <a:rPr lang="en-US" smtClean="0"/>
              <a:pPr/>
              <a:t>17</a:t>
            </a:fld>
            <a:endParaRPr lang="en-US"/>
          </a:p>
        </p:txBody>
      </p:sp>
    </p:spTree>
    <p:extLst>
      <p:ext uri="{BB962C8B-B14F-4D97-AF65-F5344CB8AC3E}">
        <p14:creationId xmlns:p14="http://schemas.microsoft.com/office/powerpoint/2010/main" val="125231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PAYOFF</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54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Proven Performance </a:t>
            </a:r>
            <a:r>
              <a:rPr lang="en-US" dirty="0" smtClean="0"/>
              <a:t>Metrics</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Proof </a:t>
            </a:r>
            <a:r>
              <a:rPr lang="en-US" dirty="0"/>
              <a:t>is in the </a:t>
            </a:r>
            <a:r>
              <a:rPr lang="en-US" dirty="0" smtClean="0"/>
              <a:t>Numbers:</a:t>
            </a:r>
            <a:endParaRPr lang="en-US" dirty="0"/>
          </a:p>
          <a:p>
            <a:pPr lvl="1"/>
            <a:r>
              <a:rPr lang="en-US" dirty="0"/>
              <a:t>100% </a:t>
            </a:r>
            <a:r>
              <a:rPr lang="en-US" dirty="0" smtClean="0"/>
              <a:t>Reach</a:t>
            </a:r>
            <a:endParaRPr lang="en-US" dirty="0"/>
          </a:p>
          <a:p>
            <a:pPr lvl="1"/>
            <a:r>
              <a:rPr lang="en-US" dirty="0"/>
              <a:t>0 </a:t>
            </a:r>
            <a:r>
              <a:rPr lang="en-US" dirty="0" smtClean="0"/>
              <a:t>Cookies</a:t>
            </a:r>
            <a:endParaRPr lang="en-US" dirty="0"/>
          </a:p>
          <a:p>
            <a:pPr lvl="1"/>
            <a:r>
              <a:rPr lang="en-US" dirty="0"/>
              <a:t>110% </a:t>
            </a:r>
            <a:r>
              <a:rPr lang="en-US" dirty="0" smtClean="0"/>
              <a:t>to 550</a:t>
            </a:r>
            <a:r>
              <a:rPr lang="en-US" dirty="0"/>
              <a:t>% </a:t>
            </a:r>
            <a:r>
              <a:rPr lang="en-US" dirty="0" smtClean="0"/>
              <a:t>Performance Lift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19</a:t>
            </a:fld>
            <a:endParaRPr lang="en-US"/>
          </a:p>
        </p:txBody>
      </p:sp>
    </p:spTree>
    <p:extLst>
      <p:ext uri="{BB962C8B-B14F-4D97-AF65-F5344CB8AC3E}">
        <p14:creationId xmlns:p14="http://schemas.microsoft.com/office/powerpoint/2010/main" val="11050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normAutofit/>
          </a:bodyPr>
          <a:lstStyle/>
          <a:p>
            <a:r>
              <a:rPr lang="en-US" sz="2800" dirty="0" smtClean="0"/>
              <a:t>a new approach to online advertising</a:t>
            </a:r>
            <a:endParaRPr lang="en-US" sz="2800" dirty="0"/>
          </a:p>
        </p:txBody>
      </p:sp>
    </p:spTree>
    <p:extLst>
      <p:ext uri="{BB962C8B-B14F-4D97-AF65-F5344CB8AC3E}">
        <p14:creationId xmlns:p14="http://schemas.microsoft.com/office/powerpoint/2010/main" val="271665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808324520"/>
              </p:ext>
            </p:extLst>
          </p:nvPr>
        </p:nvGraphicFramePr>
        <p:xfrm>
          <a:off x="983411" y="2977381"/>
          <a:ext cx="6970143" cy="1926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7B84D22-92D4-450A-B4A6-85C03529461E}" type="slidenum">
              <a:rPr lang="en-US" smtClean="0"/>
              <a:t>20</a:t>
            </a:fld>
            <a:endParaRPr lang="en-US" dirty="0"/>
          </a:p>
        </p:txBody>
      </p:sp>
      <p:sp>
        <p:nvSpPr>
          <p:cNvPr id="6" name="TextBox 5"/>
          <p:cNvSpPr txBox="1"/>
          <p:nvPr/>
        </p:nvSpPr>
        <p:spPr>
          <a:xfrm>
            <a:off x="1418665" y="842181"/>
            <a:ext cx="2981885" cy="1754326"/>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350" dirty="0"/>
              <a:t>Closing the loop with </a:t>
            </a:r>
            <a:br>
              <a:rPr lang="en-US" sz="1350" dirty="0"/>
            </a:br>
            <a:r>
              <a:rPr lang="en-US" sz="1350" dirty="0"/>
              <a:t>Multi-Channel Marketing: </a:t>
            </a:r>
          </a:p>
          <a:p>
            <a:endParaRPr lang="en-US" sz="1350" dirty="0"/>
          </a:p>
          <a:p>
            <a:pPr marL="214313" indent="-214313">
              <a:buFont typeface="Arial" panose="020B0604020202020204" pitchFamily="34" charset="0"/>
              <a:buChar char="•"/>
            </a:pPr>
            <a:r>
              <a:rPr lang="en-US" sz="1125" dirty="0"/>
              <a:t>Offline Data</a:t>
            </a:r>
          </a:p>
          <a:p>
            <a:pPr marL="214313" indent="-214313">
              <a:buFont typeface="Arial" panose="020B0604020202020204" pitchFamily="34" charset="0"/>
              <a:buChar char="•"/>
            </a:pPr>
            <a:r>
              <a:rPr lang="en-US" sz="1125" dirty="0"/>
              <a:t>CRM Enhancement</a:t>
            </a:r>
            <a:endParaRPr lang="en-US" sz="1125" dirty="0">
              <a:sym typeface="Wingdings" panose="05000000000000000000" pitchFamily="2" charset="2"/>
            </a:endParaRPr>
          </a:p>
          <a:p>
            <a:pPr marL="214313" indent="-214313">
              <a:buFont typeface="Arial" panose="020B0604020202020204" pitchFamily="34" charset="0"/>
              <a:buChar char="•"/>
            </a:pPr>
            <a:r>
              <a:rPr lang="en-US" sz="1125" dirty="0"/>
              <a:t>Device Independent Online Data</a:t>
            </a:r>
          </a:p>
          <a:p>
            <a:pPr marL="214313" indent="-214313">
              <a:buFont typeface="Arial" panose="020B0604020202020204" pitchFamily="34" charset="0"/>
              <a:buChar char="•"/>
            </a:pPr>
            <a:r>
              <a:rPr lang="en-US" sz="1125" dirty="0"/>
              <a:t>Offline &amp; Online BI &amp; Audience Optimization</a:t>
            </a:r>
            <a:br>
              <a:rPr lang="en-US" sz="1125" dirty="0"/>
            </a:br>
            <a:endParaRPr lang="en-US" sz="1125" dirty="0"/>
          </a:p>
        </p:txBody>
      </p:sp>
      <p:sp>
        <p:nvSpPr>
          <p:cNvPr id="7" name="TextBox 6"/>
          <p:cNvSpPr txBox="1"/>
          <p:nvPr/>
        </p:nvSpPr>
        <p:spPr>
          <a:xfrm>
            <a:off x="4692770" y="842181"/>
            <a:ext cx="2881222" cy="2135200"/>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350" dirty="0"/>
              <a:t>Providing a common data link between the CMO office -&gt; BI -&gt; Agency -&gt; Ad-Tech: </a:t>
            </a:r>
          </a:p>
          <a:p>
            <a:endParaRPr lang="en-US" sz="1350" dirty="0"/>
          </a:p>
          <a:p>
            <a:pPr marL="214313" indent="-214313">
              <a:buFont typeface="Arial" panose="020B0604020202020204" pitchFamily="34" charset="0"/>
              <a:buChar char="•"/>
            </a:pPr>
            <a:r>
              <a:rPr lang="en-US" sz="1125" dirty="0"/>
              <a:t>Smart Zones provides Universal Data Linkage</a:t>
            </a:r>
          </a:p>
          <a:p>
            <a:pPr marL="214313" indent="-214313">
              <a:buFont typeface="Arial" panose="020B0604020202020204" pitchFamily="34" charset="0"/>
              <a:buChar char="•"/>
            </a:pPr>
            <a:r>
              <a:rPr lang="en-US" sz="1125" dirty="0"/>
              <a:t>Automated Analytics with RT-Decision Making</a:t>
            </a:r>
          </a:p>
          <a:p>
            <a:pPr marL="214313" indent="-214313">
              <a:buFont typeface="Arial" panose="020B0604020202020204" pitchFamily="34" charset="0"/>
              <a:buChar char="•"/>
            </a:pPr>
            <a:r>
              <a:rPr lang="en-US" sz="1125" dirty="0"/>
              <a:t>Marketing Appliance:  Business Intelligence &amp; Audience Building</a:t>
            </a:r>
            <a:br>
              <a:rPr lang="en-US" sz="1125" dirty="0"/>
            </a:br>
            <a:endParaRPr lang="en-US" sz="1125" dirty="0"/>
          </a:p>
        </p:txBody>
      </p:sp>
      <p:sp>
        <p:nvSpPr>
          <p:cNvPr id="4" name="Title 3"/>
          <p:cNvSpPr>
            <a:spLocks noGrp="1"/>
          </p:cNvSpPr>
          <p:nvPr>
            <p:ph type="title"/>
          </p:nvPr>
        </p:nvSpPr>
        <p:spPr>
          <a:xfrm>
            <a:off x="1228883" y="188726"/>
            <a:ext cx="7268135" cy="397870"/>
          </a:xfrm>
        </p:spPr>
        <p:txBody>
          <a:bodyPr>
            <a:normAutofit fontScale="90000"/>
          </a:bodyPr>
          <a:lstStyle/>
          <a:p>
            <a:r>
              <a:rPr lang="en-US" b="1" dirty="0" smtClean="0">
                <a:ea typeface="Kozuka Gothic Pro M" pitchFamily="34" charset="-128"/>
              </a:rPr>
              <a:t>The Data Difference</a:t>
            </a:r>
            <a:endParaRPr lang="en-US" dirty="0"/>
          </a:p>
        </p:txBody>
      </p:sp>
    </p:spTree>
    <p:extLst>
      <p:ext uri="{BB962C8B-B14F-4D97-AF65-F5344CB8AC3E}">
        <p14:creationId xmlns:p14="http://schemas.microsoft.com/office/powerpoint/2010/main" val="75031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342900"/>
          </a:xfrm>
        </p:spPr>
        <p:txBody>
          <a:bodyPr>
            <a:normAutofit fontScale="90000"/>
          </a:bodyPr>
          <a:lstStyle/>
          <a:p>
            <a:r>
              <a:rPr lang="en-US" sz="1800" b="1" dirty="0" smtClean="0">
                <a:ea typeface="Kozuka Gothic Pro M" pitchFamily="34" charset="-128"/>
              </a:rPr>
              <a:t>Data </a:t>
            </a:r>
            <a:r>
              <a:rPr lang="en-US" sz="1800" b="1" dirty="0">
                <a:ea typeface="Kozuka Gothic Pro M" pitchFamily="34" charset="-128"/>
              </a:rPr>
              <a:t>Sources</a:t>
            </a:r>
            <a:endParaRPr lang="en-US" sz="1800" b="1" dirty="0"/>
          </a:p>
        </p:txBody>
      </p:sp>
      <p:sp>
        <p:nvSpPr>
          <p:cNvPr id="3" name="Content Placeholder 2"/>
          <p:cNvSpPr>
            <a:spLocks noGrp="1"/>
          </p:cNvSpPr>
          <p:nvPr>
            <p:ph idx="1"/>
          </p:nvPr>
        </p:nvSpPr>
        <p:spPr>
          <a:xfrm>
            <a:off x="1470384" y="628651"/>
            <a:ext cx="6172200" cy="3908822"/>
          </a:xfrm>
        </p:spPr>
        <p:txBody>
          <a:bodyPr/>
          <a:lstStyle/>
          <a:p>
            <a:pPr marL="0" indent="0">
              <a:spcBef>
                <a:spcPts val="0"/>
              </a:spcBef>
              <a:buNone/>
            </a:pPr>
            <a:r>
              <a:rPr lang="en-US" sz="1350" dirty="0"/>
              <a:t>All data is based on publicly available information, adhering the the highest standards of Privacy and FTC Recommendations – both online or offline.</a:t>
            </a:r>
            <a:br>
              <a:rPr lang="en-US" sz="1350" dirty="0"/>
            </a:br>
            <a:endParaRPr lang="en-US" sz="1350" dirty="0"/>
          </a:p>
          <a:p>
            <a:pPr marL="0" indent="0">
              <a:spcBef>
                <a:spcPts val="0"/>
              </a:spcBef>
              <a:buNone/>
            </a:pPr>
            <a:r>
              <a:rPr lang="en-US" sz="1350" dirty="0"/>
              <a:t>A primary data creator &amp; supplier to Acxiom, V12, as well as over 100 major consumer accounts: </a:t>
            </a:r>
            <a:r>
              <a:rPr lang="en-US" sz="1350" b="1" dirty="0"/>
              <a:t>Southwest, United, Hilton, Hyatt, Wynn, Time Warner, Lowes, EBay</a:t>
            </a:r>
            <a:r>
              <a:rPr lang="en-US" sz="1350" dirty="0"/>
              <a:t>, etc.</a:t>
            </a:r>
          </a:p>
          <a:p>
            <a:pPr marL="0" indent="0">
              <a:buNone/>
            </a:pPr>
            <a:endParaRPr lang="en-US" sz="600" dirty="0"/>
          </a:p>
          <a:p>
            <a:pPr marL="0" indent="0">
              <a:buNone/>
            </a:pPr>
            <a:r>
              <a:rPr lang="en-US" sz="1350" dirty="0"/>
              <a:t>We compile, create, package and own all the data – </a:t>
            </a:r>
            <a:r>
              <a:rPr lang="en-US" sz="1350" b="1" dirty="0"/>
              <a:t>no royalties</a:t>
            </a:r>
          </a:p>
          <a:p>
            <a:pPr marL="0" indent="0">
              <a:buNone/>
            </a:pPr>
            <a:endParaRPr lang="en-US" dirty="0"/>
          </a:p>
        </p:txBody>
      </p:sp>
      <p:grpSp>
        <p:nvGrpSpPr>
          <p:cNvPr id="4" name="Group 3"/>
          <p:cNvGrpSpPr>
            <a:grpSpLocks noChangeAspect="1"/>
          </p:cNvGrpSpPr>
          <p:nvPr/>
        </p:nvGrpSpPr>
        <p:grpSpPr>
          <a:xfrm>
            <a:off x="1543050" y="2047969"/>
            <a:ext cx="6026869" cy="2295431"/>
            <a:chOff x="1071752" y="2807970"/>
            <a:chExt cx="7305295" cy="2782339"/>
          </a:xfrm>
        </p:grpSpPr>
        <p:sp>
          <p:nvSpPr>
            <p:cNvPr id="5" name="Rounded Rectangle 4"/>
            <p:cNvSpPr/>
            <p:nvPr/>
          </p:nvSpPr>
          <p:spPr>
            <a:xfrm>
              <a:off x="1071752" y="2807970"/>
              <a:ext cx="7305295" cy="1611630"/>
            </a:xfrm>
            <a:prstGeom prst="roundRect">
              <a:avLst>
                <a:gd name="adj" fmla="val 10000"/>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sp>
        <p:sp>
          <p:nvSpPr>
            <p:cNvPr id="6" name="Rounded Rectangle 5"/>
            <p:cNvSpPr/>
            <p:nvPr/>
          </p:nvSpPr>
          <p:spPr>
            <a:xfrm>
              <a:off x="1293257" y="3049045"/>
              <a:ext cx="1270793" cy="1181862"/>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31000" b="-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293257" y="4343393"/>
              <a:ext cx="1270793" cy="1246909"/>
            </a:xfrm>
            <a:custGeom>
              <a:avLst/>
              <a:gdLst>
                <a:gd name="connsiteX0" fmla="*/ 96013 w 1270793"/>
                <a:gd name="connsiteY0" fmla="*/ 0 h 914406"/>
                <a:gd name="connsiteX1" fmla="*/ 1174780 w 1270793"/>
                <a:gd name="connsiteY1" fmla="*/ 0 h 914406"/>
                <a:gd name="connsiteX2" fmla="*/ 1270793 w 1270793"/>
                <a:gd name="connsiteY2" fmla="*/ 96013 h 914406"/>
                <a:gd name="connsiteX3" fmla="*/ 1270793 w 1270793"/>
                <a:gd name="connsiteY3" fmla="*/ 914406 h 914406"/>
                <a:gd name="connsiteX4" fmla="*/ 1270793 w 1270793"/>
                <a:gd name="connsiteY4" fmla="*/ 914406 h 914406"/>
                <a:gd name="connsiteX5" fmla="*/ 0 w 1270793"/>
                <a:gd name="connsiteY5" fmla="*/ 914406 h 914406"/>
                <a:gd name="connsiteX6" fmla="*/ 0 w 1270793"/>
                <a:gd name="connsiteY6" fmla="*/ 914406 h 914406"/>
                <a:gd name="connsiteX7" fmla="*/ 0 w 1270793"/>
                <a:gd name="connsiteY7" fmla="*/ 96013 h 914406"/>
                <a:gd name="connsiteX8" fmla="*/ 96013 w 1270793"/>
                <a:gd name="connsiteY8" fmla="*/ 0 h 9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93" h="914406">
                  <a:moveTo>
                    <a:pt x="1174780" y="914406"/>
                  </a:moveTo>
                  <a:lnTo>
                    <a:pt x="96013" y="914406"/>
                  </a:lnTo>
                  <a:cubicBezTo>
                    <a:pt x="42986" y="914406"/>
                    <a:pt x="0" y="871420"/>
                    <a:pt x="0" y="818393"/>
                  </a:cubicBezTo>
                  <a:lnTo>
                    <a:pt x="0" y="0"/>
                  </a:lnTo>
                  <a:lnTo>
                    <a:pt x="0" y="0"/>
                  </a:lnTo>
                  <a:lnTo>
                    <a:pt x="1270793" y="0"/>
                  </a:lnTo>
                  <a:lnTo>
                    <a:pt x="1270793" y="0"/>
                  </a:lnTo>
                  <a:lnTo>
                    <a:pt x="1270793" y="818393"/>
                  </a:lnTo>
                  <a:cubicBezTo>
                    <a:pt x="1270793" y="871420"/>
                    <a:pt x="1227807" y="914406"/>
                    <a:pt x="1174780" y="914406"/>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99" tIns="64008" rIns="85099" bIns="85099" numCol="1" spcCol="1270" anchor="t" anchorCtr="0">
              <a:noAutofit/>
            </a:bodyPr>
            <a:lstStyle/>
            <a:p>
              <a:pPr algn="ctr" defTabSz="400050">
                <a:lnSpc>
                  <a:spcPct val="90000"/>
                </a:lnSpc>
                <a:spcBef>
                  <a:spcPct val="0"/>
                </a:spcBef>
                <a:spcAft>
                  <a:spcPct val="35000"/>
                </a:spcAft>
              </a:pPr>
              <a:r>
                <a:rPr lang="en-US" sz="975" b="1" dirty="0"/>
                <a:t>Bureau of Economic Analysis, IRS, FR</a:t>
              </a:r>
            </a:p>
            <a:p>
              <a:pPr algn="ctr" defTabSz="400050">
                <a:lnSpc>
                  <a:spcPct val="90000"/>
                </a:lnSpc>
                <a:spcBef>
                  <a:spcPct val="0"/>
                </a:spcBef>
                <a:spcAft>
                  <a:spcPct val="35000"/>
                </a:spcAft>
              </a:pPr>
              <a:r>
                <a:rPr lang="en-US" sz="900" dirty="0"/>
                <a:t>Income &amp; discretionary income estimates</a:t>
              </a:r>
            </a:p>
          </p:txBody>
        </p:sp>
        <p:sp>
          <p:nvSpPr>
            <p:cNvPr id="8" name="Rounded Rectangle 7"/>
            <p:cNvSpPr/>
            <p:nvPr/>
          </p:nvSpPr>
          <p:spPr>
            <a:xfrm>
              <a:off x="2691130" y="3049045"/>
              <a:ext cx="1270793" cy="118186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2691130" y="4343400"/>
              <a:ext cx="1270793" cy="1246909"/>
            </a:xfrm>
            <a:custGeom>
              <a:avLst/>
              <a:gdLst>
                <a:gd name="connsiteX0" fmla="*/ 96013 w 1270793"/>
                <a:gd name="connsiteY0" fmla="*/ 0 h 914406"/>
                <a:gd name="connsiteX1" fmla="*/ 1174780 w 1270793"/>
                <a:gd name="connsiteY1" fmla="*/ 0 h 914406"/>
                <a:gd name="connsiteX2" fmla="*/ 1270793 w 1270793"/>
                <a:gd name="connsiteY2" fmla="*/ 96013 h 914406"/>
                <a:gd name="connsiteX3" fmla="*/ 1270793 w 1270793"/>
                <a:gd name="connsiteY3" fmla="*/ 914406 h 914406"/>
                <a:gd name="connsiteX4" fmla="*/ 1270793 w 1270793"/>
                <a:gd name="connsiteY4" fmla="*/ 914406 h 914406"/>
                <a:gd name="connsiteX5" fmla="*/ 0 w 1270793"/>
                <a:gd name="connsiteY5" fmla="*/ 914406 h 914406"/>
                <a:gd name="connsiteX6" fmla="*/ 0 w 1270793"/>
                <a:gd name="connsiteY6" fmla="*/ 914406 h 914406"/>
                <a:gd name="connsiteX7" fmla="*/ 0 w 1270793"/>
                <a:gd name="connsiteY7" fmla="*/ 96013 h 914406"/>
                <a:gd name="connsiteX8" fmla="*/ 96013 w 1270793"/>
                <a:gd name="connsiteY8" fmla="*/ 0 h 9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93" h="914406">
                  <a:moveTo>
                    <a:pt x="1174780" y="914406"/>
                  </a:moveTo>
                  <a:lnTo>
                    <a:pt x="96013" y="914406"/>
                  </a:lnTo>
                  <a:cubicBezTo>
                    <a:pt x="42986" y="914406"/>
                    <a:pt x="0" y="871420"/>
                    <a:pt x="0" y="818393"/>
                  </a:cubicBezTo>
                  <a:lnTo>
                    <a:pt x="0" y="0"/>
                  </a:lnTo>
                  <a:lnTo>
                    <a:pt x="0" y="0"/>
                  </a:lnTo>
                  <a:lnTo>
                    <a:pt x="1270793" y="0"/>
                  </a:lnTo>
                  <a:lnTo>
                    <a:pt x="1270793" y="0"/>
                  </a:lnTo>
                  <a:lnTo>
                    <a:pt x="1270793" y="818393"/>
                  </a:lnTo>
                  <a:cubicBezTo>
                    <a:pt x="1270793" y="871420"/>
                    <a:pt x="1227807" y="914406"/>
                    <a:pt x="1174780" y="914406"/>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99" tIns="64009" rIns="85099" bIns="85099" numCol="1" spcCol="1270" anchor="t" anchorCtr="0">
              <a:noAutofit/>
            </a:bodyPr>
            <a:lstStyle/>
            <a:p>
              <a:pPr algn="ctr" defTabSz="400050">
                <a:lnSpc>
                  <a:spcPct val="90000"/>
                </a:lnSpc>
                <a:spcBef>
                  <a:spcPct val="0"/>
                </a:spcBef>
                <a:spcAft>
                  <a:spcPct val="35000"/>
                </a:spcAft>
              </a:pPr>
              <a:r>
                <a:rPr lang="en-US" sz="975" b="1" dirty="0"/>
                <a:t>Federal Reserve, FHA, FHFA</a:t>
              </a:r>
            </a:p>
            <a:p>
              <a:pPr algn="ctr" defTabSz="400050">
                <a:lnSpc>
                  <a:spcPct val="90000"/>
                </a:lnSpc>
                <a:spcBef>
                  <a:spcPct val="0"/>
                </a:spcBef>
                <a:spcAft>
                  <a:spcPct val="35000"/>
                </a:spcAft>
              </a:pPr>
              <a:r>
                <a:rPr lang="en-US" sz="900" dirty="0"/>
                <a:t>Home pricing &amp; transaction history</a:t>
              </a:r>
            </a:p>
          </p:txBody>
        </p:sp>
        <p:sp>
          <p:nvSpPr>
            <p:cNvPr id="10" name="Rounded Rectangle 9"/>
            <p:cNvSpPr/>
            <p:nvPr/>
          </p:nvSpPr>
          <p:spPr>
            <a:xfrm>
              <a:off x="4089002" y="3049045"/>
              <a:ext cx="1270793" cy="1181862"/>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4089002" y="4343400"/>
              <a:ext cx="1270793" cy="1246909"/>
            </a:xfrm>
            <a:custGeom>
              <a:avLst/>
              <a:gdLst>
                <a:gd name="connsiteX0" fmla="*/ 96013 w 1270793"/>
                <a:gd name="connsiteY0" fmla="*/ 0 h 914406"/>
                <a:gd name="connsiteX1" fmla="*/ 1174780 w 1270793"/>
                <a:gd name="connsiteY1" fmla="*/ 0 h 914406"/>
                <a:gd name="connsiteX2" fmla="*/ 1270793 w 1270793"/>
                <a:gd name="connsiteY2" fmla="*/ 96013 h 914406"/>
                <a:gd name="connsiteX3" fmla="*/ 1270793 w 1270793"/>
                <a:gd name="connsiteY3" fmla="*/ 914406 h 914406"/>
                <a:gd name="connsiteX4" fmla="*/ 1270793 w 1270793"/>
                <a:gd name="connsiteY4" fmla="*/ 914406 h 914406"/>
                <a:gd name="connsiteX5" fmla="*/ 0 w 1270793"/>
                <a:gd name="connsiteY5" fmla="*/ 914406 h 914406"/>
                <a:gd name="connsiteX6" fmla="*/ 0 w 1270793"/>
                <a:gd name="connsiteY6" fmla="*/ 914406 h 914406"/>
                <a:gd name="connsiteX7" fmla="*/ 0 w 1270793"/>
                <a:gd name="connsiteY7" fmla="*/ 96013 h 914406"/>
                <a:gd name="connsiteX8" fmla="*/ 96013 w 1270793"/>
                <a:gd name="connsiteY8" fmla="*/ 0 h 9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93" h="914406">
                  <a:moveTo>
                    <a:pt x="1174780" y="914406"/>
                  </a:moveTo>
                  <a:lnTo>
                    <a:pt x="96013" y="914406"/>
                  </a:lnTo>
                  <a:cubicBezTo>
                    <a:pt x="42986" y="914406"/>
                    <a:pt x="0" y="871420"/>
                    <a:pt x="0" y="818393"/>
                  </a:cubicBezTo>
                  <a:lnTo>
                    <a:pt x="0" y="0"/>
                  </a:lnTo>
                  <a:lnTo>
                    <a:pt x="0" y="0"/>
                  </a:lnTo>
                  <a:lnTo>
                    <a:pt x="1270793" y="0"/>
                  </a:lnTo>
                  <a:lnTo>
                    <a:pt x="1270793" y="0"/>
                  </a:lnTo>
                  <a:lnTo>
                    <a:pt x="1270793" y="818393"/>
                  </a:lnTo>
                  <a:cubicBezTo>
                    <a:pt x="1270793" y="871420"/>
                    <a:pt x="1227807" y="914406"/>
                    <a:pt x="1174780" y="914406"/>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99" tIns="64009" rIns="85099" bIns="85099" numCol="1" spcCol="1270" anchor="t" anchorCtr="0">
              <a:noAutofit/>
            </a:bodyPr>
            <a:lstStyle/>
            <a:p>
              <a:pPr algn="ctr" defTabSz="400050">
                <a:lnSpc>
                  <a:spcPct val="90000"/>
                </a:lnSpc>
                <a:spcBef>
                  <a:spcPct val="0"/>
                </a:spcBef>
                <a:spcAft>
                  <a:spcPct val="35000"/>
                </a:spcAft>
              </a:pPr>
              <a:r>
                <a:rPr lang="en-US" sz="975" b="1" dirty="0"/>
                <a:t>Auto Ownership </a:t>
              </a:r>
            </a:p>
            <a:p>
              <a:pPr algn="ctr" defTabSz="400050">
                <a:lnSpc>
                  <a:spcPct val="90000"/>
                </a:lnSpc>
                <a:spcBef>
                  <a:spcPct val="0"/>
                </a:spcBef>
                <a:spcAft>
                  <a:spcPct val="35000"/>
                </a:spcAft>
              </a:pPr>
              <a:r>
                <a:rPr lang="en-US" sz="900" dirty="0"/>
                <a:t>Dealer &amp; repair organizations</a:t>
              </a:r>
            </a:p>
          </p:txBody>
        </p:sp>
        <p:sp>
          <p:nvSpPr>
            <p:cNvPr id="12" name="Rounded Rectangle 11"/>
            <p:cNvSpPr/>
            <p:nvPr/>
          </p:nvSpPr>
          <p:spPr>
            <a:xfrm>
              <a:off x="5486875" y="3037061"/>
              <a:ext cx="1270793" cy="1187133"/>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486875" y="4343393"/>
              <a:ext cx="1270793" cy="1246909"/>
            </a:xfrm>
            <a:custGeom>
              <a:avLst/>
              <a:gdLst>
                <a:gd name="connsiteX0" fmla="*/ 96013 w 1270793"/>
                <a:gd name="connsiteY0" fmla="*/ 0 h 914406"/>
                <a:gd name="connsiteX1" fmla="*/ 1174780 w 1270793"/>
                <a:gd name="connsiteY1" fmla="*/ 0 h 914406"/>
                <a:gd name="connsiteX2" fmla="*/ 1270793 w 1270793"/>
                <a:gd name="connsiteY2" fmla="*/ 96013 h 914406"/>
                <a:gd name="connsiteX3" fmla="*/ 1270793 w 1270793"/>
                <a:gd name="connsiteY3" fmla="*/ 914406 h 914406"/>
                <a:gd name="connsiteX4" fmla="*/ 1270793 w 1270793"/>
                <a:gd name="connsiteY4" fmla="*/ 914406 h 914406"/>
                <a:gd name="connsiteX5" fmla="*/ 0 w 1270793"/>
                <a:gd name="connsiteY5" fmla="*/ 914406 h 914406"/>
                <a:gd name="connsiteX6" fmla="*/ 0 w 1270793"/>
                <a:gd name="connsiteY6" fmla="*/ 914406 h 914406"/>
                <a:gd name="connsiteX7" fmla="*/ 0 w 1270793"/>
                <a:gd name="connsiteY7" fmla="*/ 96013 h 914406"/>
                <a:gd name="connsiteX8" fmla="*/ 96013 w 1270793"/>
                <a:gd name="connsiteY8" fmla="*/ 0 h 9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93" h="914406">
                  <a:moveTo>
                    <a:pt x="1174780" y="914406"/>
                  </a:moveTo>
                  <a:lnTo>
                    <a:pt x="96013" y="914406"/>
                  </a:lnTo>
                  <a:cubicBezTo>
                    <a:pt x="42986" y="914406"/>
                    <a:pt x="0" y="871420"/>
                    <a:pt x="0" y="818393"/>
                  </a:cubicBezTo>
                  <a:lnTo>
                    <a:pt x="0" y="0"/>
                  </a:lnTo>
                  <a:lnTo>
                    <a:pt x="0" y="0"/>
                  </a:lnTo>
                  <a:lnTo>
                    <a:pt x="1270793" y="0"/>
                  </a:lnTo>
                  <a:lnTo>
                    <a:pt x="1270793" y="0"/>
                  </a:lnTo>
                  <a:lnTo>
                    <a:pt x="1270793" y="818393"/>
                  </a:lnTo>
                  <a:cubicBezTo>
                    <a:pt x="1270793" y="871420"/>
                    <a:pt x="1227807" y="914406"/>
                    <a:pt x="1174780" y="914406"/>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99" tIns="64008" rIns="85099" bIns="85099" numCol="1" spcCol="1270" anchor="t" anchorCtr="0">
              <a:noAutofit/>
            </a:bodyPr>
            <a:lstStyle/>
            <a:p>
              <a:pPr algn="ctr" defTabSz="400050">
                <a:lnSpc>
                  <a:spcPct val="90000"/>
                </a:lnSpc>
                <a:spcBef>
                  <a:spcPct val="0"/>
                </a:spcBef>
                <a:spcAft>
                  <a:spcPct val="35000"/>
                </a:spcAft>
              </a:pPr>
              <a:r>
                <a:rPr lang="en-US" sz="975" b="1" dirty="0"/>
                <a:t>Voter Registration</a:t>
              </a:r>
            </a:p>
            <a:p>
              <a:pPr algn="ctr" defTabSz="400050">
                <a:lnSpc>
                  <a:spcPct val="90000"/>
                </a:lnSpc>
                <a:spcBef>
                  <a:spcPct val="0"/>
                </a:spcBef>
                <a:spcAft>
                  <a:spcPct val="35000"/>
                </a:spcAft>
              </a:pPr>
              <a:r>
                <a:rPr lang="en-US" sz="900" dirty="0"/>
                <a:t>Party Affiliation &amp;</a:t>
              </a:r>
            </a:p>
            <a:p>
              <a:pPr algn="ctr" defTabSz="400050">
                <a:lnSpc>
                  <a:spcPct val="90000"/>
                </a:lnSpc>
                <a:spcBef>
                  <a:spcPct val="0"/>
                </a:spcBef>
                <a:spcAft>
                  <a:spcPct val="35000"/>
                </a:spcAft>
              </a:pPr>
              <a:r>
                <a:rPr lang="en-US" sz="900" dirty="0"/>
                <a:t>Contribution History</a:t>
              </a:r>
            </a:p>
          </p:txBody>
        </p:sp>
        <p:sp>
          <p:nvSpPr>
            <p:cNvPr id="14" name="Rounded Rectangle 13"/>
            <p:cNvSpPr/>
            <p:nvPr/>
          </p:nvSpPr>
          <p:spPr>
            <a:xfrm>
              <a:off x="6884747" y="3037061"/>
              <a:ext cx="1270793" cy="1187133"/>
            </a:xfrm>
            <a:prstGeom prst="roundRect">
              <a:avLst>
                <a:gd name="adj" fmla="val 10000"/>
              </a:avLst>
            </a:prstGeom>
            <a:blipFill>
              <a:blip r:embed="rId6">
                <a:extLst>
                  <a:ext uri="{28A0092B-C50C-407E-A947-70E740481C1C}">
                    <a14:useLocalDpi xmlns:a14="http://schemas.microsoft.com/office/drawing/2010/main" val="0"/>
                  </a:ext>
                </a:extLst>
              </a:blip>
              <a:srcRect/>
              <a:stretch>
                <a:fillRect l="-41000" r="-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884747" y="4343393"/>
              <a:ext cx="1270793" cy="1246909"/>
            </a:xfrm>
            <a:custGeom>
              <a:avLst/>
              <a:gdLst>
                <a:gd name="connsiteX0" fmla="*/ 96013 w 1270793"/>
                <a:gd name="connsiteY0" fmla="*/ 0 h 914406"/>
                <a:gd name="connsiteX1" fmla="*/ 1174780 w 1270793"/>
                <a:gd name="connsiteY1" fmla="*/ 0 h 914406"/>
                <a:gd name="connsiteX2" fmla="*/ 1270793 w 1270793"/>
                <a:gd name="connsiteY2" fmla="*/ 96013 h 914406"/>
                <a:gd name="connsiteX3" fmla="*/ 1270793 w 1270793"/>
                <a:gd name="connsiteY3" fmla="*/ 914406 h 914406"/>
                <a:gd name="connsiteX4" fmla="*/ 1270793 w 1270793"/>
                <a:gd name="connsiteY4" fmla="*/ 914406 h 914406"/>
                <a:gd name="connsiteX5" fmla="*/ 0 w 1270793"/>
                <a:gd name="connsiteY5" fmla="*/ 914406 h 914406"/>
                <a:gd name="connsiteX6" fmla="*/ 0 w 1270793"/>
                <a:gd name="connsiteY6" fmla="*/ 914406 h 914406"/>
                <a:gd name="connsiteX7" fmla="*/ 0 w 1270793"/>
                <a:gd name="connsiteY7" fmla="*/ 96013 h 914406"/>
                <a:gd name="connsiteX8" fmla="*/ 96013 w 1270793"/>
                <a:gd name="connsiteY8" fmla="*/ 0 h 9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93" h="914406">
                  <a:moveTo>
                    <a:pt x="1174780" y="914406"/>
                  </a:moveTo>
                  <a:lnTo>
                    <a:pt x="96013" y="914406"/>
                  </a:lnTo>
                  <a:cubicBezTo>
                    <a:pt x="42986" y="914406"/>
                    <a:pt x="0" y="871420"/>
                    <a:pt x="0" y="818393"/>
                  </a:cubicBezTo>
                  <a:lnTo>
                    <a:pt x="0" y="0"/>
                  </a:lnTo>
                  <a:lnTo>
                    <a:pt x="0" y="0"/>
                  </a:lnTo>
                  <a:lnTo>
                    <a:pt x="1270793" y="0"/>
                  </a:lnTo>
                  <a:lnTo>
                    <a:pt x="1270793" y="0"/>
                  </a:lnTo>
                  <a:lnTo>
                    <a:pt x="1270793" y="818393"/>
                  </a:lnTo>
                  <a:cubicBezTo>
                    <a:pt x="1270793" y="871420"/>
                    <a:pt x="1227807" y="914406"/>
                    <a:pt x="1174780" y="914406"/>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099" tIns="64008" rIns="85099" bIns="85099" numCol="1" spcCol="1270" anchor="t" anchorCtr="0">
              <a:noAutofit/>
            </a:bodyPr>
            <a:lstStyle/>
            <a:p>
              <a:pPr algn="ctr" defTabSz="400050">
                <a:lnSpc>
                  <a:spcPct val="90000"/>
                </a:lnSpc>
                <a:spcBef>
                  <a:spcPct val="0"/>
                </a:spcBef>
                <a:spcAft>
                  <a:spcPct val="35000"/>
                </a:spcAft>
              </a:pPr>
              <a:r>
                <a:rPr lang="en-US" sz="975" b="1" dirty="0"/>
                <a:t>Consumer Propensity</a:t>
              </a:r>
            </a:p>
            <a:p>
              <a:pPr algn="ctr" defTabSz="400050">
                <a:lnSpc>
                  <a:spcPct val="90000"/>
                </a:lnSpc>
                <a:spcBef>
                  <a:spcPct val="0"/>
                </a:spcBef>
                <a:spcAft>
                  <a:spcPct val="35000"/>
                </a:spcAft>
              </a:pPr>
              <a:r>
                <a:rPr lang="en-US" sz="900" dirty="0"/>
                <a:t>Product of predictive models &amp; third party data</a:t>
              </a:r>
            </a:p>
          </p:txBody>
        </p:sp>
      </p:grpSp>
      <p:sp>
        <p:nvSpPr>
          <p:cNvPr id="16" name="Slide Number Placeholder 15"/>
          <p:cNvSpPr>
            <a:spLocks noGrp="1"/>
          </p:cNvSpPr>
          <p:nvPr>
            <p:ph type="sldNum" sz="quarter" idx="12"/>
          </p:nvPr>
        </p:nvSpPr>
        <p:spPr/>
        <p:txBody>
          <a:bodyPr/>
          <a:lstStyle/>
          <a:p>
            <a:fld id="{B7B84D22-92D4-450A-B4A6-85C03529461E}" type="slidenum">
              <a:rPr lang="en-US" smtClean="0"/>
              <a:t>21</a:t>
            </a:fld>
            <a:endParaRPr lang="en-US" dirty="0"/>
          </a:p>
        </p:txBody>
      </p:sp>
    </p:spTree>
    <p:extLst>
      <p:ext uri="{BB962C8B-B14F-4D97-AF65-F5344CB8AC3E}">
        <p14:creationId xmlns:p14="http://schemas.microsoft.com/office/powerpoint/2010/main" val="212108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01" y="254740"/>
            <a:ext cx="449799" cy="316760"/>
          </a:xfrm>
          <a:prstGeom prst="rect">
            <a:avLst/>
          </a:prstGeom>
        </p:spPr>
      </p:pic>
      <p:cxnSp>
        <p:nvCxnSpPr>
          <p:cNvPr id="32" name="Straight Connector 31"/>
          <p:cNvCxnSpPr/>
          <p:nvPr/>
        </p:nvCxnSpPr>
        <p:spPr>
          <a:xfrm>
            <a:off x="1143000" y="571500"/>
            <a:ext cx="6858000" cy="0"/>
          </a:xfrm>
          <a:prstGeom prst="line">
            <a:avLst/>
          </a:prstGeom>
          <a:ln w="41275" cmpd="dbl">
            <a:solidFill>
              <a:srgbClr val="DF280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629150"/>
            <a:ext cx="6858000" cy="0"/>
          </a:xfrm>
          <a:prstGeom prst="line">
            <a:avLst/>
          </a:prstGeom>
          <a:ln w="41275" cmpd="dbl">
            <a:solidFill>
              <a:srgbClr val="DF280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485900" y="114300"/>
            <a:ext cx="6172200" cy="342900"/>
          </a:xfrm>
        </p:spPr>
        <p:txBody>
          <a:bodyPr>
            <a:normAutofit fontScale="90000"/>
          </a:bodyPr>
          <a:lstStyle/>
          <a:p>
            <a:r>
              <a:rPr lang="en-US" sz="1800" b="1" dirty="0">
                <a:ea typeface="Kozuka Gothic Pro M" pitchFamily="34" charset="-128"/>
              </a:rPr>
              <a:t>SMART ZONES:  Cookie-Free Audience Targeting</a:t>
            </a:r>
            <a:endParaRPr lang="en-US" sz="1800" b="1" dirty="0"/>
          </a:p>
        </p:txBody>
      </p:sp>
      <p:sp>
        <p:nvSpPr>
          <p:cNvPr id="9" name="Content Placeholder 8"/>
          <p:cNvSpPr>
            <a:spLocks noGrp="1"/>
          </p:cNvSpPr>
          <p:nvPr>
            <p:ph idx="1"/>
          </p:nvPr>
        </p:nvSpPr>
        <p:spPr>
          <a:xfrm>
            <a:off x="1543050" y="1428750"/>
            <a:ext cx="6172200" cy="2553587"/>
          </a:xfrm>
        </p:spPr>
        <p:txBody>
          <a:bodyPr>
            <a:normAutofit fontScale="92500" lnSpcReduction="20000"/>
          </a:bodyPr>
          <a:lstStyle/>
          <a:p>
            <a:r>
              <a:rPr lang="en-US" sz="1275" b="1" dirty="0">
                <a:cs typeface="Arial" pitchFamily="34" charset="0"/>
              </a:rPr>
              <a:t>100% REACH</a:t>
            </a:r>
            <a:r>
              <a:rPr lang="en-US" sz="1275" dirty="0">
                <a:cs typeface="Arial" pitchFamily="34" charset="0"/>
              </a:rPr>
              <a:t>: With no cookies every qualified prospect who is online is now available for targeting.  Device Independent.</a:t>
            </a:r>
            <a:br>
              <a:rPr lang="en-US" sz="1275" dirty="0">
                <a:cs typeface="Arial" pitchFamily="34" charset="0"/>
              </a:rPr>
            </a:br>
            <a:endParaRPr lang="en-US" sz="1275" dirty="0">
              <a:cs typeface="Arial" pitchFamily="34" charset="0"/>
            </a:endParaRPr>
          </a:p>
          <a:p>
            <a:r>
              <a:rPr lang="en-US" sz="1275" b="1" dirty="0">
                <a:cs typeface="Arial" pitchFamily="34" charset="0"/>
              </a:rPr>
              <a:t>RICH AUDIENCE DATA</a:t>
            </a:r>
            <a:r>
              <a:rPr lang="en-US" sz="1275" dirty="0">
                <a:cs typeface="Arial" pitchFamily="34" charset="0"/>
              </a:rPr>
              <a:t>:  Based on verified demographics - Multivariate data &amp; models identify prospects.  No more “thin data”, inferred intent, or single purchase decisions.</a:t>
            </a:r>
            <a:br>
              <a:rPr lang="en-US" sz="1275" dirty="0">
                <a:cs typeface="Arial" pitchFamily="34" charset="0"/>
              </a:rPr>
            </a:br>
            <a:endParaRPr lang="en-US" sz="1275" dirty="0">
              <a:cs typeface="Arial" pitchFamily="34" charset="0"/>
            </a:endParaRPr>
          </a:p>
          <a:p>
            <a:r>
              <a:rPr lang="en-US" sz="1275" b="1" dirty="0">
                <a:cs typeface="Arial" pitchFamily="34" charset="0"/>
              </a:rPr>
              <a:t>CONTEXTUAL  RELEVANCE:  </a:t>
            </a:r>
            <a:r>
              <a:rPr lang="en-US" sz="1275" dirty="0">
                <a:cs typeface="Arial" pitchFamily="34" charset="0"/>
              </a:rPr>
              <a:t>programmatic</a:t>
            </a:r>
            <a:r>
              <a:rPr lang="en-US" sz="1275" b="1" dirty="0">
                <a:cs typeface="Arial" pitchFamily="34" charset="0"/>
              </a:rPr>
              <a:t> </a:t>
            </a:r>
            <a:r>
              <a:rPr lang="en-US" sz="1275" dirty="0">
                <a:cs typeface="Arial" pitchFamily="34" charset="0"/>
              </a:rPr>
              <a:t>mapping of audiences to media </a:t>
            </a:r>
            <a:br>
              <a:rPr lang="en-US" sz="1275" dirty="0">
                <a:cs typeface="Arial" pitchFamily="34" charset="0"/>
              </a:rPr>
            </a:br>
            <a:r>
              <a:rPr lang="en-US" sz="1275" dirty="0">
                <a:cs typeface="Arial" pitchFamily="34" charset="0"/>
              </a:rPr>
              <a:t>based on history billions of impressions and Real-Time in-line</a:t>
            </a:r>
            <a:br>
              <a:rPr lang="en-US" sz="1275" dirty="0">
                <a:cs typeface="Arial" pitchFamily="34" charset="0"/>
              </a:rPr>
            </a:br>
            <a:r>
              <a:rPr lang="en-US" sz="1275" dirty="0">
                <a:cs typeface="Arial" pitchFamily="34" charset="0"/>
              </a:rPr>
              <a:t>learning process that executes auto-</a:t>
            </a:r>
            <a:br>
              <a:rPr lang="en-US" sz="1275" dirty="0">
                <a:cs typeface="Arial" pitchFamily="34" charset="0"/>
              </a:rPr>
            </a:br>
            <a:r>
              <a:rPr lang="en-US" sz="1275" dirty="0">
                <a:cs typeface="Arial" pitchFamily="34" charset="0"/>
              </a:rPr>
              <a:t>segmentation, Category Retargeting </a:t>
            </a:r>
            <a:br>
              <a:rPr lang="en-US" sz="1275" dirty="0">
                <a:cs typeface="Arial" pitchFamily="34" charset="0"/>
              </a:rPr>
            </a:br>
            <a:r>
              <a:rPr lang="en-US" sz="1275" dirty="0">
                <a:cs typeface="Arial" pitchFamily="34" charset="0"/>
              </a:rPr>
              <a:t>and Bid-Optimization. </a:t>
            </a:r>
            <a:br>
              <a:rPr lang="en-US" sz="1275" dirty="0">
                <a:cs typeface="Arial" pitchFamily="34" charset="0"/>
              </a:rPr>
            </a:br>
            <a:endParaRPr lang="en-US" sz="1275" dirty="0">
              <a:cs typeface="Arial" pitchFamily="34" charset="0"/>
            </a:endParaRPr>
          </a:p>
          <a:p>
            <a:r>
              <a:rPr lang="en-US" sz="1275" b="1" dirty="0">
                <a:cs typeface="Arial" pitchFamily="34" charset="0"/>
              </a:rPr>
              <a:t>PRIVACY</a:t>
            </a:r>
            <a:r>
              <a:rPr lang="en-US" sz="1275" dirty="0">
                <a:cs typeface="Arial" pitchFamily="34" charset="0"/>
              </a:rPr>
              <a:t>:  No cookies or tracking of</a:t>
            </a:r>
            <a:br>
              <a:rPr lang="en-US" sz="1275" dirty="0">
                <a:cs typeface="Arial" pitchFamily="34" charset="0"/>
              </a:rPr>
            </a:br>
            <a:r>
              <a:rPr lang="en-US" sz="1275" dirty="0">
                <a:cs typeface="Arial" pitchFamily="34" charset="0"/>
              </a:rPr>
              <a:t>any kind.  Do Not Track and Do Not</a:t>
            </a:r>
            <a:br>
              <a:rPr lang="en-US" sz="1275" dirty="0">
                <a:cs typeface="Arial" pitchFamily="34" charset="0"/>
              </a:rPr>
            </a:br>
            <a:r>
              <a:rPr lang="en-US" sz="1275" dirty="0">
                <a:cs typeface="Arial" pitchFamily="34" charset="0"/>
              </a:rPr>
              <a:t>Collect compliant.</a:t>
            </a:r>
          </a:p>
          <a:p>
            <a:pPr marL="0" indent="0">
              <a:buNone/>
            </a:pPr>
            <a:endParaRPr lang="en-US" sz="1500" dirty="0"/>
          </a:p>
        </p:txBody>
      </p:sp>
      <p:sp>
        <p:nvSpPr>
          <p:cNvPr id="2" name="Slide Number Placeholder 1"/>
          <p:cNvSpPr>
            <a:spLocks noGrp="1"/>
          </p:cNvSpPr>
          <p:nvPr>
            <p:ph type="sldNum" sz="quarter" idx="12"/>
          </p:nvPr>
        </p:nvSpPr>
        <p:spPr/>
        <p:txBody>
          <a:bodyPr/>
          <a:lstStyle/>
          <a:p>
            <a:fld id="{B7B84D22-92D4-450A-B4A6-85C03529461E}" type="slidenum">
              <a:rPr lang="en-US" smtClean="0"/>
              <a:t>22</a:t>
            </a:fld>
            <a:endParaRPr lang="en-US" dirty="0"/>
          </a:p>
        </p:txBody>
      </p:sp>
      <p:sp>
        <p:nvSpPr>
          <p:cNvPr id="12" name="Content Placeholder 8"/>
          <p:cNvSpPr txBox="1">
            <a:spLocks/>
          </p:cNvSpPr>
          <p:nvPr/>
        </p:nvSpPr>
        <p:spPr>
          <a:xfrm>
            <a:off x="1600200" y="857250"/>
            <a:ext cx="6172200" cy="685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cs typeface="Arial" pitchFamily="34" charset="0"/>
              </a:rPr>
              <a:t>Mapping the Consumer, Business and Media using patented genetic algorithms and predictive clustering technology.</a:t>
            </a:r>
          </a:p>
          <a:p>
            <a:pPr marL="0" indent="0">
              <a:buNone/>
            </a:pPr>
            <a:endParaRPr lang="en-US" sz="21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806" y="4079709"/>
            <a:ext cx="400050" cy="43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4174548"/>
            <a:ext cx="358452" cy="34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6264" y="2697072"/>
            <a:ext cx="3034115" cy="1932078"/>
          </a:xfrm>
          <a:prstGeom prst="rect">
            <a:avLst/>
          </a:prstGeom>
        </p:spPr>
      </p:pic>
    </p:spTree>
    <p:extLst>
      <p:ext uri="{BB962C8B-B14F-4D97-AF65-F5344CB8AC3E}">
        <p14:creationId xmlns:p14="http://schemas.microsoft.com/office/powerpoint/2010/main" val="2834183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43000" y="628650"/>
            <a:ext cx="6858000" cy="4033669"/>
            <a:chOff x="0" y="838200"/>
            <a:chExt cx="9144000" cy="5378225"/>
          </a:xfrm>
        </p:grpSpPr>
        <p:cxnSp>
          <p:nvCxnSpPr>
            <p:cNvPr id="47" name="Straight Connector 46"/>
            <p:cNvCxnSpPr/>
            <p:nvPr/>
          </p:nvCxnSpPr>
          <p:spPr>
            <a:xfrm>
              <a:off x="0" y="6172200"/>
              <a:ext cx="9144000" cy="0"/>
            </a:xfrm>
            <a:prstGeom prst="line">
              <a:avLst/>
            </a:prstGeom>
            <a:ln w="41275" cmpd="dbl">
              <a:solidFill>
                <a:srgbClr val="DF280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877" y="1676400"/>
              <a:ext cx="6067425" cy="3417983"/>
            </a:xfrm>
            <a:prstGeom prst="rect">
              <a:avLst/>
            </a:prstGeom>
          </p:spPr>
        </p:pic>
        <p:sp>
          <p:nvSpPr>
            <p:cNvPr id="3" name="TextBox 2"/>
            <p:cNvSpPr txBox="1"/>
            <p:nvPr/>
          </p:nvSpPr>
          <p:spPr>
            <a:xfrm>
              <a:off x="630820" y="990600"/>
              <a:ext cx="2362200" cy="984885"/>
            </a:xfrm>
            <a:prstGeom prst="rect">
              <a:avLst/>
            </a:prstGeom>
            <a:noFill/>
          </p:spPr>
          <p:txBody>
            <a:bodyPr wrap="square" rtlCol="0">
              <a:spAutoFit/>
            </a:bodyPr>
            <a:lstStyle/>
            <a:p>
              <a:r>
                <a:rPr lang="en-US" sz="1050" b="1" dirty="0"/>
                <a:t>STEP 1:</a:t>
              </a:r>
            </a:p>
            <a:p>
              <a:r>
                <a:rPr lang="en-US" sz="1050" b="1" dirty="0"/>
                <a:t> </a:t>
              </a:r>
              <a:r>
                <a:rPr lang="en-US" sz="1050" dirty="0"/>
                <a:t>Upload your customer file either as an address or IP Address.</a:t>
              </a:r>
            </a:p>
          </p:txBody>
        </p:sp>
        <p:sp>
          <p:nvSpPr>
            <p:cNvPr id="4" name="TextBox 3"/>
            <p:cNvSpPr txBox="1"/>
            <p:nvPr/>
          </p:nvSpPr>
          <p:spPr>
            <a:xfrm>
              <a:off x="3986891" y="838200"/>
              <a:ext cx="4166509" cy="1200328"/>
            </a:xfrm>
            <a:prstGeom prst="rect">
              <a:avLst/>
            </a:prstGeom>
            <a:noFill/>
          </p:spPr>
          <p:txBody>
            <a:bodyPr wrap="square" rtlCol="0">
              <a:spAutoFit/>
            </a:bodyPr>
            <a:lstStyle/>
            <a:p>
              <a:r>
                <a:rPr lang="en-US" sz="1050" b="1" dirty="0"/>
                <a:t>STEP 2: </a:t>
              </a:r>
            </a:p>
            <a:p>
              <a:r>
                <a:rPr lang="en-US" sz="1050" dirty="0"/>
                <a:t>We scan our offline database that covers 131 Mil households, and append over 750 demographic attributes to each record to initiate a predictive model.</a:t>
              </a:r>
            </a:p>
          </p:txBody>
        </p:sp>
        <p:sp>
          <p:nvSpPr>
            <p:cNvPr id="5" name="TextBox 4"/>
            <p:cNvSpPr txBox="1"/>
            <p:nvPr/>
          </p:nvSpPr>
          <p:spPr>
            <a:xfrm>
              <a:off x="6400800" y="2787256"/>
              <a:ext cx="2209800" cy="2062103"/>
            </a:xfrm>
            <a:prstGeom prst="rect">
              <a:avLst/>
            </a:prstGeom>
            <a:noFill/>
          </p:spPr>
          <p:txBody>
            <a:bodyPr wrap="square" rtlCol="0">
              <a:spAutoFit/>
            </a:bodyPr>
            <a:lstStyle/>
            <a:p>
              <a:r>
                <a:rPr lang="en-US" sz="1050" b="1" dirty="0"/>
                <a:t>STEP 3: </a:t>
              </a:r>
            </a:p>
            <a:p>
              <a:r>
                <a:rPr lang="en-US" sz="1050" dirty="0"/>
                <a:t>A universe of look-alike prospects is scored and generated at an address and an IP Zone level. This list can be mailed to, or you can continue to step 4 for online targeting.</a:t>
              </a:r>
            </a:p>
          </p:txBody>
        </p:sp>
        <p:sp>
          <p:nvSpPr>
            <p:cNvPr id="7" name="TextBox 6"/>
            <p:cNvSpPr txBox="1"/>
            <p:nvPr/>
          </p:nvSpPr>
          <p:spPr>
            <a:xfrm>
              <a:off x="5181600" y="4585209"/>
              <a:ext cx="3510135" cy="1631216"/>
            </a:xfrm>
            <a:prstGeom prst="rect">
              <a:avLst/>
            </a:prstGeom>
            <a:noFill/>
          </p:spPr>
          <p:txBody>
            <a:bodyPr wrap="square" rtlCol="0">
              <a:spAutoFit/>
            </a:bodyPr>
            <a:lstStyle/>
            <a:p>
              <a:r>
                <a:rPr lang="en-US" sz="1050" b="1" dirty="0"/>
                <a:t>STEP 4: </a:t>
              </a:r>
            </a:p>
            <a:p>
              <a:r>
                <a:rPr lang="en-US" sz="1050" dirty="0"/>
                <a:t>Addresses are loaded into our Smart Zones platform which profiles the audience and converts it into anonymous Zones. Each Smart  Zones represents a clusters of households that map based on demographic similarity and location.</a:t>
              </a:r>
            </a:p>
          </p:txBody>
        </p:sp>
        <p:sp>
          <p:nvSpPr>
            <p:cNvPr id="9" name="TextBox 8"/>
            <p:cNvSpPr txBox="1"/>
            <p:nvPr/>
          </p:nvSpPr>
          <p:spPr>
            <a:xfrm>
              <a:off x="651076" y="4787205"/>
              <a:ext cx="4402495" cy="1415772"/>
            </a:xfrm>
            <a:prstGeom prst="rect">
              <a:avLst/>
            </a:prstGeom>
            <a:noFill/>
          </p:spPr>
          <p:txBody>
            <a:bodyPr wrap="square" rtlCol="0">
              <a:spAutoFit/>
            </a:bodyPr>
            <a:lstStyle/>
            <a:p>
              <a:r>
                <a:rPr lang="en-US" sz="1050" b="1" dirty="0"/>
                <a:t>Step 5:</a:t>
              </a:r>
            </a:p>
            <a:p>
              <a:r>
                <a:rPr lang="en-US" sz="1050" dirty="0"/>
                <a:t>The anonymous list of Zones is loaded into one of our partner DSPs or Trading Desk platforms for campaign execution. Since Smart Zones targets at the modem level, you reach your audience on multiple devices.</a:t>
              </a:r>
            </a:p>
          </p:txBody>
        </p:sp>
      </p:grpSp>
      <p:sp>
        <p:nvSpPr>
          <p:cNvPr id="15" name="Title 14"/>
          <p:cNvSpPr>
            <a:spLocks noGrp="1"/>
          </p:cNvSpPr>
          <p:nvPr>
            <p:ph type="title"/>
          </p:nvPr>
        </p:nvSpPr>
        <p:spPr>
          <a:xfrm>
            <a:off x="1485900" y="114300"/>
            <a:ext cx="6172200" cy="342900"/>
          </a:xfrm>
        </p:spPr>
        <p:txBody>
          <a:bodyPr>
            <a:normAutofit fontScale="90000"/>
          </a:bodyPr>
          <a:lstStyle/>
          <a:p>
            <a:r>
              <a:rPr lang="en-US" sz="1800" b="1" dirty="0">
                <a:ea typeface="Kozuka Gothic Pro M" pitchFamily="34" charset="-128"/>
              </a:rPr>
              <a:t>Smart Zone Campaigns:  How We Do It</a:t>
            </a:r>
            <a:endParaRPr lang="en-US" sz="1800" b="1" dirty="0"/>
          </a:p>
        </p:txBody>
      </p:sp>
      <p:sp>
        <p:nvSpPr>
          <p:cNvPr id="6" name="Slide Number Placeholder 5"/>
          <p:cNvSpPr>
            <a:spLocks noGrp="1"/>
          </p:cNvSpPr>
          <p:nvPr>
            <p:ph type="sldNum" sz="quarter" idx="12"/>
          </p:nvPr>
        </p:nvSpPr>
        <p:spPr/>
        <p:txBody>
          <a:bodyPr/>
          <a:lstStyle/>
          <a:p>
            <a:fld id="{B7B84D22-92D4-450A-B4A6-85C03529461E}" type="slidenum">
              <a:rPr lang="en-US" smtClean="0"/>
              <a:t>23</a:t>
            </a:fld>
            <a:endParaRPr lang="en-US" dirty="0"/>
          </a:p>
        </p:txBody>
      </p:sp>
    </p:spTree>
    <p:extLst>
      <p:ext uri="{BB962C8B-B14F-4D97-AF65-F5344CB8AC3E}">
        <p14:creationId xmlns:p14="http://schemas.microsoft.com/office/powerpoint/2010/main" val="64376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0" y="914400"/>
            <a:ext cx="3815605" cy="2042938"/>
          </a:xfrm>
          <a:prstGeom prst="rect">
            <a:avLst/>
          </a:prstGeom>
        </p:spPr>
      </p:pic>
      <p:sp>
        <p:nvSpPr>
          <p:cNvPr id="7" name="Title 6"/>
          <p:cNvSpPr>
            <a:spLocks noGrp="1"/>
          </p:cNvSpPr>
          <p:nvPr>
            <p:ph type="title"/>
          </p:nvPr>
        </p:nvSpPr>
        <p:spPr>
          <a:xfrm>
            <a:off x="1485900" y="114300"/>
            <a:ext cx="6172200" cy="342900"/>
          </a:xfrm>
        </p:spPr>
        <p:txBody>
          <a:bodyPr>
            <a:noAutofit/>
          </a:bodyPr>
          <a:lstStyle/>
          <a:p>
            <a:r>
              <a:rPr lang="en-US" sz="2400" b="1" dirty="0">
                <a:ea typeface="Kozuka Gothic Pro M" pitchFamily="34" charset="-128"/>
              </a:rPr>
              <a:t>Smart Zones Performance</a:t>
            </a:r>
            <a:endParaRPr lang="en-US" sz="1350" b="1" dirty="0"/>
          </a:p>
        </p:txBody>
      </p:sp>
      <p:sp>
        <p:nvSpPr>
          <p:cNvPr id="9" name="Content Placeholder 8"/>
          <p:cNvSpPr>
            <a:spLocks noGrp="1"/>
          </p:cNvSpPr>
          <p:nvPr>
            <p:ph idx="1"/>
          </p:nvPr>
        </p:nvSpPr>
        <p:spPr/>
        <p:txBody>
          <a:bodyPr>
            <a:normAutofit/>
          </a:bodyPr>
          <a:lstStyle/>
          <a:p>
            <a:r>
              <a:rPr lang="en-US" sz="1500" dirty="0" smtClean="0"/>
              <a:t>128% Lift</a:t>
            </a:r>
            <a:endParaRPr lang="en-US" sz="1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330" y="2940529"/>
            <a:ext cx="3686175" cy="14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7B84D22-92D4-450A-B4A6-85C03529461E}" type="slidenum">
              <a:rPr lang="en-US" smtClean="0"/>
              <a:t>24</a:t>
            </a:fld>
            <a:endParaRPr 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3143250"/>
            <a:ext cx="82102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96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1143000" y="4629150"/>
            <a:ext cx="6858000" cy="0"/>
          </a:xfrm>
          <a:prstGeom prst="line">
            <a:avLst/>
          </a:prstGeom>
          <a:ln w="41275" cmpd="dbl">
            <a:solidFill>
              <a:srgbClr val="DF2803"/>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485900" y="114300"/>
            <a:ext cx="6172200" cy="342900"/>
          </a:xfrm>
        </p:spPr>
        <p:txBody>
          <a:bodyPr>
            <a:noAutofit/>
          </a:bodyPr>
          <a:lstStyle/>
          <a:p>
            <a:r>
              <a:rPr lang="en-US" sz="2400" b="1" dirty="0"/>
              <a:t>Campaign Tested</a:t>
            </a:r>
          </a:p>
        </p:txBody>
      </p:sp>
      <p:sp>
        <p:nvSpPr>
          <p:cNvPr id="3" name="Slide Number Placeholder 2"/>
          <p:cNvSpPr>
            <a:spLocks noGrp="1"/>
          </p:cNvSpPr>
          <p:nvPr>
            <p:ph type="sldNum" sz="quarter" idx="12"/>
          </p:nvPr>
        </p:nvSpPr>
        <p:spPr/>
        <p:txBody>
          <a:bodyPr/>
          <a:lstStyle/>
          <a:p>
            <a:fld id="{B7B84D22-92D4-450A-B4A6-85C03529461E}" type="slidenum">
              <a:rPr lang="en-US" smtClean="0"/>
              <a:t>25</a:t>
            </a:fld>
            <a:endParaRPr lang="en-US" dirty="0"/>
          </a:p>
        </p:txBody>
      </p:sp>
      <p:grpSp>
        <p:nvGrpSpPr>
          <p:cNvPr id="6" name="Group 5"/>
          <p:cNvGrpSpPr/>
          <p:nvPr/>
        </p:nvGrpSpPr>
        <p:grpSpPr>
          <a:xfrm>
            <a:off x="1657350" y="776616"/>
            <a:ext cx="6858000" cy="3970446"/>
            <a:chOff x="0" y="762000"/>
            <a:chExt cx="9144000" cy="5410200"/>
          </a:xfrm>
        </p:grpSpPr>
        <p:pic>
          <p:nvPicPr>
            <p:cNvPr id="7" name="Picture 4" descr="http://www.healthcommunication.net/CHC/images/grad%20programs/U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382" y="4953000"/>
              <a:ext cx="1501618" cy="5362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http://media.whas11.com/images/big-brothers-big-sist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279" y="2514600"/>
              <a:ext cx="942570" cy="706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landolakesinc.com/stellent/groups/public/@lolinc/documents/web_content/ecmp2-01692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177" y="4628277"/>
              <a:ext cx="946386" cy="525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6" descr="http://www.floridaattractions.org/attachments/directories/169/logos/miami_cvb_logo-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096" y="2615619"/>
              <a:ext cx="699662" cy="400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http://www.franchise.com/assets/logos/cruiseone-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4868" y="3416206"/>
              <a:ext cx="987988" cy="3303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0508" y="1905000"/>
              <a:ext cx="610690" cy="61069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491" y="4435860"/>
              <a:ext cx="1483354" cy="59334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982" y="3581400"/>
              <a:ext cx="753541" cy="56515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6222" y="4191000"/>
              <a:ext cx="574492" cy="574492"/>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3016" y="5685775"/>
              <a:ext cx="700514" cy="287211"/>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35936" y="4261678"/>
              <a:ext cx="869963" cy="596608"/>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83921" y="4724400"/>
              <a:ext cx="762000" cy="762000"/>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16398" y="3661640"/>
              <a:ext cx="873554" cy="581459"/>
            </a:xfrm>
            <a:prstGeom prst="rect">
              <a:avLst/>
            </a:prstGeom>
          </p:spPr>
        </p:pic>
        <p:pic>
          <p:nvPicPr>
            <p:cNvPr id="21" name="Picture 20"/>
            <p:cNvPicPr>
              <a:picLocks noChangeAspect="1"/>
            </p:cNvPicPr>
            <p:nvPr/>
          </p:nvPicPr>
          <p:blipFill rotWithShape="1">
            <a:blip r:embed="rId16" cstate="print">
              <a:extLst>
                <a:ext uri="{28A0092B-C50C-407E-A947-70E740481C1C}">
                  <a14:useLocalDpi xmlns:a14="http://schemas.microsoft.com/office/drawing/2010/main" val="0"/>
                </a:ext>
              </a:extLst>
            </a:blip>
            <a:srcRect t="6505" b="10728"/>
            <a:stretch/>
          </p:blipFill>
          <p:spPr>
            <a:xfrm>
              <a:off x="3923171" y="1635763"/>
              <a:ext cx="753998" cy="624059"/>
            </a:xfrm>
            <a:prstGeom prst="rect">
              <a:avLst/>
            </a:prstGeom>
          </p:spPr>
        </p:pic>
        <p:sp>
          <p:nvSpPr>
            <p:cNvPr id="22" name="Oval 21"/>
            <p:cNvSpPr/>
            <p:nvPr/>
          </p:nvSpPr>
          <p:spPr>
            <a:xfrm flipH="1">
              <a:off x="3784199" y="4126154"/>
              <a:ext cx="150612" cy="271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p:nvPicPr>
          <p:blipFill rotWithShape="1">
            <a:blip r:embed="rId17">
              <a:extLst>
                <a:ext uri="{28A0092B-C50C-407E-A947-70E740481C1C}">
                  <a14:useLocalDpi xmlns:a14="http://schemas.microsoft.com/office/drawing/2010/main" val="0"/>
                </a:ext>
              </a:extLst>
            </a:blip>
            <a:srcRect t="37797" b="27849"/>
            <a:stretch/>
          </p:blipFill>
          <p:spPr>
            <a:xfrm>
              <a:off x="4148017" y="5715000"/>
              <a:ext cx="1262141" cy="365760"/>
            </a:xfrm>
            <a:prstGeom prst="rect">
              <a:avLst/>
            </a:prstGeom>
          </p:spPr>
        </p:pic>
        <p:pic>
          <p:nvPicPr>
            <p:cNvPr id="24" name="Picture 23"/>
            <p:cNvPicPr>
              <a:picLocks noChangeAspect="1"/>
            </p:cNvPicPr>
            <p:nvPr/>
          </p:nvPicPr>
          <p:blipFill rotWithShape="1">
            <a:blip r:embed="rId18">
              <a:extLst>
                <a:ext uri="{28A0092B-C50C-407E-A947-70E740481C1C}">
                  <a14:useLocalDpi xmlns:a14="http://schemas.microsoft.com/office/drawing/2010/main" val="0"/>
                </a:ext>
              </a:extLst>
            </a:blip>
            <a:srcRect t="20030" b="25640"/>
            <a:stretch/>
          </p:blipFill>
          <p:spPr>
            <a:xfrm>
              <a:off x="4557192" y="1295400"/>
              <a:ext cx="1004357" cy="457200"/>
            </a:xfrm>
            <a:prstGeom prst="rect">
              <a:avLst/>
            </a:prstGeom>
          </p:spPr>
        </p:pic>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19902" y="3886200"/>
              <a:ext cx="2162171" cy="224121"/>
            </a:xfrm>
            <a:prstGeom prst="rect">
              <a:avLst/>
            </a:prstGeom>
          </p:spPr>
        </p:pic>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51808" y="3020941"/>
              <a:ext cx="935498" cy="439228"/>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17016" y="3402620"/>
              <a:ext cx="769234" cy="381000"/>
            </a:xfrm>
            <a:prstGeom prst="rect">
              <a:avLst/>
            </a:prstGeom>
          </p:spPr>
        </p:pic>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96088" y="1785293"/>
              <a:ext cx="527790" cy="395842"/>
            </a:xfrm>
            <a:prstGeom prst="rect">
              <a:avLst/>
            </a:prstGeom>
          </p:spPr>
        </p:pic>
        <p:pic>
          <p:nvPicPr>
            <p:cNvPr id="29" name="Picture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68365" y="1039409"/>
              <a:ext cx="846835" cy="846835"/>
            </a:xfrm>
            <a:prstGeom prst="rect">
              <a:avLst/>
            </a:prstGeom>
          </p:spPr>
        </p:pic>
        <p:pic>
          <p:nvPicPr>
            <p:cNvPr id="30" name="Picture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452287" y="1983214"/>
              <a:ext cx="879614" cy="703691"/>
            </a:xfrm>
            <a:prstGeom prst="rect">
              <a:avLst/>
            </a:prstGeom>
          </p:spPr>
        </p:pic>
        <p:pic>
          <p:nvPicPr>
            <p:cNvPr id="31" name="Picture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87880" y="2647132"/>
              <a:ext cx="1055620" cy="400868"/>
            </a:xfrm>
            <a:prstGeom prst="rect">
              <a:avLst/>
            </a:prstGeom>
          </p:spPr>
        </p:pic>
        <p:pic>
          <p:nvPicPr>
            <p:cNvPr id="32" name="Picture 3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22961" y="2707381"/>
              <a:ext cx="867897" cy="216973"/>
            </a:xfrm>
            <a:prstGeom prst="rect">
              <a:avLst/>
            </a:prstGeom>
          </p:spPr>
        </p:pic>
        <p:pic>
          <p:nvPicPr>
            <p:cNvPr id="33" name="Picture 3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878982" y="1166149"/>
              <a:ext cx="995771" cy="827735"/>
            </a:xfrm>
            <a:prstGeom prst="rect">
              <a:avLst/>
            </a:prstGeom>
          </p:spPr>
        </p:pic>
        <p:pic>
          <p:nvPicPr>
            <p:cNvPr id="34" name="Picture 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08191" y="3017391"/>
              <a:ext cx="885556" cy="885556"/>
            </a:xfrm>
            <a:prstGeom prst="rect">
              <a:avLst/>
            </a:prstGeom>
          </p:spPr>
        </p:pic>
        <p:pic>
          <p:nvPicPr>
            <p:cNvPr id="35" name="Picture 3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43000" y="3130896"/>
              <a:ext cx="554069" cy="374304"/>
            </a:xfrm>
            <a:prstGeom prst="rect">
              <a:avLst/>
            </a:prstGeom>
          </p:spPr>
        </p:pic>
        <p:pic>
          <p:nvPicPr>
            <p:cNvPr id="36" name="Picture 3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8803" y="1970735"/>
              <a:ext cx="890887" cy="494937"/>
            </a:xfrm>
            <a:prstGeom prst="rect">
              <a:avLst/>
            </a:prstGeom>
          </p:spPr>
        </p:pic>
        <p:pic>
          <p:nvPicPr>
            <p:cNvPr id="37" name="Picture 3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200" y="1166149"/>
              <a:ext cx="989484" cy="690337"/>
            </a:xfrm>
            <a:prstGeom prst="rect">
              <a:avLst/>
            </a:prstGeom>
          </p:spPr>
        </p:pic>
        <p:cxnSp>
          <p:nvCxnSpPr>
            <p:cNvPr id="38" name="Straight Connector 37"/>
            <p:cNvCxnSpPr/>
            <p:nvPr/>
          </p:nvCxnSpPr>
          <p:spPr>
            <a:xfrm>
              <a:off x="0" y="762000"/>
              <a:ext cx="9144000" cy="0"/>
            </a:xfrm>
            <a:prstGeom prst="line">
              <a:avLst/>
            </a:prstGeom>
            <a:ln w="41275" cmpd="dbl">
              <a:solidFill>
                <a:srgbClr val="DF2803"/>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3306" y="1143000"/>
              <a:ext cx="1683864" cy="3023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3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39678" y="1379184"/>
              <a:ext cx="517672" cy="320016"/>
            </a:xfrm>
            <a:prstGeom prst="rect">
              <a:avLst/>
            </a:prstGeom>
          </p:spPr>
        </p:pic>
        <p:pic>
          <p:nvPicPr>
            <p:cNvPr id="41" name="Picture 4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83831" y="2483991"/>
              <a:ext cx="533400" cy="533400"/>
            </a:xfrm>
            <a:prstGeom prst="rect">
              <a:avLst/>
            </a:prstGeom>
          </p:spPr>
        </p:pic>
        <p:pic>
          <p:nvPicPr>
            <p:cNvPr id="42" name="Picture 4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93747" y="1947793"/>
              <a:ext cx="648721" cy="485914"/>
            </a:xfrm>
            <a:prstGeom prst="rect">
              <a:avLst/>
            </a:prstGeom>
          </p:spPr>
        </p:pic>
        <p:pic>
          <p:nvPicPr>
            <p:cNvPr id="43" name="Picture 4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76225" y="2617817"/>
              <a:ext cx="506098" cy="430183"/>
            </a:xfrm>
            <a:prstGeom prst="rect">
              <a:avLst/>
            </a:prstGeom>
          </p:spPr>
        </p:pic>
        <p:sp>
          <p:nvSpPr>
            <p:cNvPr id="44" name="Rectangle 43"/>
            <p:cNvSpPr/>
            <p:nvPr/>
          </p:nvSpPr>
          <p:spPr>
            <a:xfrm>
              <a:off x="98187" y="4174696"/>
              <a:ext cx="2672788" cy="1997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Box 44"/>
            <p:cNvSpPr txBox="1"/>
            <p:nvPr/>
          </p:nvSpPr>
          <p:spPr>
            <a:xfrm>
              <a:off x="633465" y="809169"/>
              <a:ext cx="890535" cy="400109"/>
            </a:xfrm>
            <a:prstGeom prst="rect">
              <a:avLst/>
            </a:prstGeom>
            <a:noFill/>
          </p:spPr>
          <p:txBody>
            <a:bodyPr wrap="square" rtlCol="0">
              <a:spAutoFit/>
            </a:bodyPr>
            <a:lstStyle/>
            <a:p>
              <a:r>
                <a:rPr lang="en-US" sz="1350" b="1" dirty="0">
                  <a:solidFill>
                    <a:srgbClr val="FF0000"/>
                  </a:solidFill>
                </a:rPr>
                <a:t>Auto</a:t>
              </a:r>
            </a:p>
          </p:txBody>
        </p:sp>
        <p:sp>
          <p:nvSpPr>
            <p:cNvPr id="46" name="TextBox 45"/>
            <p:cNvSpPr txBox="1"/>
            <p:nvPr/>
          </p:nvSpPr>
          <p:spPr>
            <a:xfrm>
              <a:off x="914400" y="4202668"/>
              <a:ext cx="1570653" cy="400109"/>
            </a:xfrm>
            <a:prstGeom prst="rect">
              <a:avLst/>
            </a:prstGeom>
            <a:noFill/>
          </p:spPr>
          <p:txBody>
            <a:bodyPr wrap="square" rtlCol="0">
              <a:spAutoFit/>
            </a:bodyPr>
            <a:lstStyle/>
            <a:p>
              <a:r>
                <a:rPr lang="en-US" sz="1350" b="1" dirty="0">
                  <a:solidFill>
                    <a:srgbClr val="FF0000"/>
                  </a:solidFill>
                </a:rPr>
                <a:t>Education</a:t>
              </a:r>
            </a:p>
          </p:txBody>
        </p:sp>
        <p:pic>
          <p:nvPicPr>
            <p:cNvPr id="48" name="Picture 4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07392" y="5662630"/>
              <a:ext cx="984528" cy="263144"/>
            </a:xfrm>
            <a:prstGeom prst="rect">
              <a:avLst/>
            </a:prstGeom>
          </p:spPr>
        </p:pic>
        <p:sp>
          <p:nvSpPr>
            <p:cNvPr id="49" name="TextBox 48"/>
            <p:cNvSpPr txBox="1"/>
            <p:nvPr/>
          </p:nvSpPr>
          <p:spPr>
            <a:xfrm>
              <a:off x="1981200" y="809168"/>
              <a:ext cx="1905000" cy="691980"/>
            </a:xfrm>
            <a:prstGeom prst="rect">
              <a:avLst/>
            </a:prstGeom>
            <a:noFill/>
          </p:spPr>
          <p:txBody>
            <a:bodyPr wrap="square" rtlCol="0">
              <a:spAutoFit/>
            </a:bodyPr>
            <a:lstStyle/>
            <a:p>
              <a:r>
                <a:rPr lang="en-US" sz="1350" b="1" smtClean="0">
                  <a:solidFill>
                    <a:srgbClr val="FF0000"/>
                  </a:solidFill>
                </a:rPr>
                <a:t>Financal </a:t>
              </a:r>
              <a:r>
                <a:rPr lang="en-US" sz="1350" b="1" dirty="0">
                  <a:solidFill>
                    <a:srgbClr val="FF0000"/>
                  </a:solidFill>
                </a:rPr>
                <a:t>Services</a:t>
              </a:r>
            </a:p>
          </p:txBody>
        </p:sp>
        <p:pic>
          <p:nvPicPr>
            <p:cNvPr id="50" name="Picture 4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422419" y="1704811"/>
              <a:ext cx="1343367" cy="532787"/>
            </a:xfrm>
            <a:prstGeom prst="rect">
              <a:avLst/>
            </a:prstGeom>
          </p:spPr>
        </p:pic>
        <p:pic>
          <p:nvPicPr>
            <p:cNvPr id="51" name="Picture 5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953577" y="1257928"/>
              <a:ext cx="767642" cy="323904"/>
            </a:xfrm>
            <a:prstGeom prst="rect">
              <a:avLst/>
            </a:prstGeom>
          </p:spPr>
        </p:pic>
        <p:pic>
          <p:nvPicPr>
            <p:cNvPr id="52" name="Picture 5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183298" y="2005137"/>
              <a:ext cx="550502" cy="623763"/>
            </a:xfrm>
            <a:prstGeom prst="rect">
              <a:avLst/>
            </a:prstGeom>
          </p:spPr>
        </p:pic>
        <p:pic>
          <p:nvPicPr>
            <p:cNvPr id="53" name="Picture 5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734911" y="3875819"/>
              <a:ext cx="982197" cy="218570"/>
            </a:xfrm>
            <a:prstGeom prst="rect">
              <a:avLst/>
            </a:prstGeom>
          </p:spPr>
        </p:pic>
        <p:pic>
          <p:nvPicPr>
            <p:cNvPr id="54" name="Picture 5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856643" y="3255430"/>
              <a:ext cx="876300" cy="525781"/>
            </a:xfrm>
            <a:prstGeom prst="rect">
              <a:avLst/>
            </a:prstGeom>
          </p:spPr>
        </p:pic>
        <p:pic>
          <p:nvPicPr>
            <p:cNvPr id="55" name="Picture 5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905000" y="3727168"/>
              <a:ext cx="609600" cy="378634"/>
            </a:xfrm>
            <a:prstGeom prst="rect">
              <a:avLst/>
            </a:prstGeom>
          </p:spPr>
        </p:pic>
        <p:pic>
          <p:nvPicPr>
            <p:cNvPr id="56" name="Picture 5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804808" y="3344480"/>
              <a:ext cx="886625" cy="602904"/>
            </a:xfrm>
            <a:prstGeom prst="rect">
              <a:avLst/>
            </a:prstGeom>
          </p:spPr>
        </p:pic>
        <p:sp>
          <p:nvSpPr>
            <p:cNvPr id="57" name="Rectangle 56"/>
            <p:cNvSpPr/>
            <p:nvPr/>
          </p:nvSpPr>
          <p:spPr>
            <a:xfrm>
              <a:off x="7348366" y="1132009"/>
              <a:ext cx="1643233" cy="2144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4267200" y="796817"/>
              <a:ext cx="1905000" cy="400109"/>
            </a:xfrm>
            <a:prstGeom prst="rect">
              <a:avLst/>
            </a:prstGeom>
            <a:noFill/>
          </p:spPr>
          <p:txBody>
            <a:bodyPr wrap="square" rtlCol="0">
              <a:spAutoFit/>
            </a:bodyPr>
            <a:lstStyle/>
            <a:p>
              <a:r>
                <a:rPr lang="en-US" sz="1350" b="1" dirty="0">
                  <a:solidFill>
                    <a:srgbClr val="FF0000"/>
                  </a:solidFill>
                </a:rPr>
                <a:t>Retail</a:t>
              </a:r>
            </a:p>
          </p:txBody>
        </p:sp>
        <p:sp>
          <p:nvSpPr>
            <p:cNvPr id="59" name="Rectangle 58"/>
            <p:cNvSpPr/>
            <p:nvPr/>
          </p:nvSpPr>
          <p:spPr>
            <a:xfrm>
              <a:off x="7348366" y="3276600"/>
              <a:ext cx="1643234"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 name="Picture 59"/>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468365" y="2779019"/>
              <a:ext cx="764874" cy="362308"/>
            </a:xfrm>
            <a:prstGeom prst="rect">
              <a:avLst/>
            </a:prstGeom>
          </p:spPr>
        </p:pic>
        <p:pic>
          <p:nvPicPr>
            <p:cNvPr id="61" name="Picture 60"/>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624725" y="1257928"/>
              <a:ext cx="776075" cy="418472"/>
            </a:xfrm>
            <a:prstGeom prst="rect">
              <a:avLst/>
            </a:prstGeom>
          </p:spPr>
        </p:pic>
        <p:pic>
          <p:nvPicPr>
            <p:cNvPr id="62" name="Picture 61"/>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612611" y="2331103"/>
              <a:ext cx="781646" cy="137020"/>
            </a:xfrm>
            <a:prstGeom prst="rect">
              <a:avLst/>
            </a:prstGeom>
          </p:spPr>
        </p:pic>
        <p:sp>
          <p:nvSpPr>
            <p:cNvPr id="63" name="TextBox 62"/>
            <p:cNvSpPr txBox="1"/>
            <p:nvPr/>
          </p:nvSpPr>
          <p:spPr>
            <a:xfrm>
              <a:off x="6096000" y="809169"/>
              <a:ext cx="1905000" cy="400109"/>
            </a:xfrm>
            <a:prstGeom prst="rect">
              <a:avLst/>
            </a:prstGeom>
            <a:noFill/>
          </p:spPr>
          <p:txBody>
            <a:bodyPr wrap="square" rtlCol="0">
              <a:spAutoFit/>
            </a:bodyPr>
            <a:lstStyle/>
            <a:p>
              <a:r>
                <a:rPr lang="en-US" sz="1350" b="1" dirty="0">
                  <a:solidFill>
                    <a:srgbClr val="FF0000"/>
                  </a:solidFill>
                </a:rPr>
                <a:t>T&amp;E</a:t>
              </a:r>
            </a:p>
          </p:txBody>
        </p:sp>
        <p:sp>
          <p:nvSpPr>
            <p:cNvPr id="64" name="TextBox 63"/>
            <p:cNvSpPr txBox="1"/>
            <p:nvPr/>
          </p:nvSpPr>
          <p:spPr>
            <a:xfrm>
              <a:off x="7543800" y="796817"/>
              <a:ext cx="1234391" cy="677108"/>
            </a:xfrm>
            <a:prstGeom prst="rect">
              <a:avLst/>
            </a:prstGeom>
            <a:noFill/>
          </p:spPr>
          <p:txBody>
            <a:bodyPr wrap="square" rtlCol="0">
              <a:spAutoFit/>
            </a:bodyPr>
            <a:lstStyle/>
            <a:p>
              <a:r>
                <a:rPr lang="en-US" sz="1350" b="1" dirty="0">
                  <a:solidFill>
                    <a:srgbClr val="FF0000"/>
                  </a:solidFill>
                </a:rPr>
                <a:t>Advocacy</a:t>
              </a:r>
            </a:p>
          </p:txBody>
        </p:sp>
        <p:sp>
          <p:nvSpPr>
            <p:cNvPr id="65" name="Rectangle 64"/>
            <p:cNvSpPr/>
            <p:nvPr/>
          </p:nvSpPr>
          <p:spPr>
            <a:xfrm>
              <a:off x="3815170" y="1143000"/>
              <a:ext cx="1746379" cy="3034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3815171" y="4146555"/>
              <a:ext cx="71029" cy="656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7" name="Picture 66"/>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5753007" y="5486400"/>
              <a:ext cx="1508734" cy="307802"/>
            </a:xfrm>
            <a:prstGeom prst="rect">
              <a:avLst/>
            </a:prstGeom>
          </p:spPr>
        </p:pic>
        <p:pic>
          <p:nvPicPr>
            <p:cNvPr id="68" name="Picture 67"/>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220305" y="4295902"/>
              <a:ext cx="1065945" cy="362875"/>
            </a:xfrm>
            <a:prstGeom prst="rect">
              <a:avLst/>
            </a:prstGeom>
          </p:spPr>
        </p:pic>
        <p:pic>
          <p:nvPicPr>
            <p:cNvPr id="69" name="Picture 68"/>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901440" y="2971800"/>
              <a:ext cx="504878" cy="387894"/>
            </a:xfrm>
            <a:prstGeom prst="rect">
              <a:avLst/>
            </a:prstGeom>
          </p:spPr>
        </p:pic>
        <p:pic>
          <p:nvPicPr>
            <p:cNvPr id="70" name="Picture 69"/>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349057" y="4708595"/>
              <a:ext cx="1010764" cy="389373"/>
            </a:xfrm>
            <a:prstGeom prst="rect">
              <a:avLst/>
            </a:prstGeom>
          </p:spPr>
        </p:pic>
        <p:pic>
          <p:nvPicPr>
            <p:cNvPr id="71" name="Picture 70"/>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997916" y="4903281"/>
              <a:ext cx="1298094" cy="348436"/>
            </a:xfrm>
            <a:prstGeom prst="rect">
              <a:avLst/>
            </a:prstGeom>
          </p:spPr>
        </p:pic>
        <p:pic>
          <p:nvPicPr>
            <p:cNvPr id="72" name="Picture 71"/>
            <p:cNvPicPr>
              <a:picLocks noChangeAspect="1"/>
            </p:cNvPicPr>
            <p:nvPr/>
          </p:nvPicPr>
          <p:blipFill rotWithShape="1">
            <a:blip r:embed="rId52" cstate="print">
              <a:extLst>
                <a:ext uri="{28A0092B-C50C-407E-A947-70E740481C1C}">
                  <a14:useLocalDpi xmlns:a14="http://schemas.microsoft.com/office/drawing/2010/main" val="0"/>
                </a:ext>
              </a:extLst>
            </a:blip>
            <a:srcRect l="3165" t="22284" r="12986" b="40449"/>
            <a:stretch/>
          </p:blipFill>
          <p:spPr>
            <a:xfrm>
              <a:off x="4423334" y="2895600"/>
              <a:ext cx="1097280" cy="365760"/>
            </a:xfrm>
            <a:prstGeom prst="rect">
              <a:avLst/>
            </a:prstGeom>
          </p:spPr>
        </p:pic>
        <p:pic>
          <p:nvPicPr>
            <p:cNvPr id="73" name="Picture 72"/>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862408" y="1295400"/>
              <a:ext cx="849647" cy="236485"/>
            </a:xfrm>
            <a:prstGeom prst="rect">
              <a:avLst/>
            </a:prstGeom>
          </p:spPr>
        </p:pic>
        <p:pic>
          <p:nvPicPr>
            <p:cNvPr id="74" name="Picture 73"/>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889022" y="4247486"/>
              <a:ext cx="905547" cy="525020"/>
            </a:xfrm>
            <a:prstGeom prst="rect">
              <a:avLst/>
            </a:prstGeom>
          </p:spPr>
        </p:pic>
        <p:sp>
          <p:nvSpPr>
            <p:cNvPr id="75" name="Rectangle 74"/>
            <p:cNvSpPr/>
            <p:nvPr/>
          </p:nvSpPr>
          <p:spPr>
            <a:xfrm>
              <a:off x="2770975" y="4177724"/>
              <a:ext cx="4577392" cy="1994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ectangle 75"/>
            <p:cNvSpPr/>
            <p:nvPr/>
          </p:nvSpPr>
          <p:spPr>
            <a:xfrm>
              <a:off x="3818003" y="3948071"/>
              <a:ext cx="1743546" cy="54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7" name="Picture 76"/>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923171" y="4282400"/>
              <a:ext cx="740453" cy="579199"/>
            </a:xfrm>
            <a:prstGeom prst="rect">
              <a:avLst/>
            </a:prstGeom>
          </p:spPr>
        </p:pic>
        <p:pic>
          <p:nvPicPr>
            <p:cNvPr id="78" name="Picture 77"/>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7492005" y="3549477"/>
              <a:ext cx="580135" cy="768160"/>
            </a:xfrm>
            <a:prstGeom prst="rect">
              <a:avLst/>
            </a:prstGeom>
          </p:spPr>
        </p:pic>
        <p:pic>
          <p:nvPicPr>
            <p:cNvPr id="79" name="Picture 78"/>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4638405" y="3461266"/>
              <a:ext cx="764666" cy="358602"/>
            </a:xfrm>
            <a:prstGeom prst="rect">
              <a:avLst/>
            </a:prstGeom>
          </p:spPr>
        </p:pic>
        <p:sp>
          <p:nvSpPr>
            <p:cNvPr id="80" name="Rectangle 79"/>
            <p:cNvSpPr/>
            <p:nvPr/>
          </p:nvSpPr>
          <p:spPr>
            <a:xfrm>
              <a:off x="1787880" y="1132009"/>
              <a:ext cx="2027291" cy="3034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Rectangle 80"/>
            <p:cNvSpPr/>
            <p:nvPr/>
          </p:nvSpPr>
          <p:spPr>
            <a:xfrm>
              <a:off x="5561549" y="1132009"/>
              <a:ext cx="1786818" cy="3034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TextBox 81"/>
            <p:cNvSpPr txBox="1"/>
            <p:nvPr/>
          </p:nvSpPr>
          <p:spPr>
            <a:xfrm>
              <a:off x="7315200" y="3276600"/>
              <a:ext cx="1730721" cy="677108"/>
            </a:xfrm>
            <a:prstGeom prst="rect">
              <a:avLst/>
            </a:prstGeom>
            <a:noFill/>
          </p:spPr>
          <p:txBody>
            <a:bodyPr wrap="square" rtlCol="0">
              <a:spAutoFit/>
            </a:bodyPr>
            <a:lstStyle/>
            <a:p>
              <a:r>
                <a:rPr lang="en-US" sz="1350" b="1" dirty="0">
                  <a:solidFill>
                    <a:srgbClr val="FF0000"/>
                  </a:solidFill>
                </a:rPr>
                <a:t>Communication</a:t>
              </a:r>
            </a:p>
          </p:txBody>
        </p:sp>
        <p:pic>
          <p:nvPicPr>
            <p:cNvPr id="83" name="Picture 82"/>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7525659" y="2490076"/>
              <a:ext cx="422620" cy="329324"/>
            </a:xfrm>
            <a:prstGeom prst="rect">
              <a:avLst/>
            </a:prstGeom>
          </p:spPr>
        </p:pic>
        <p:pic>
          <p:nvPicPr>
            <p:cNvPr id="84" name="Picture 83"/>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8072140" y="2132303"/>
              <a:ext cx="790660" cy="323678"/>
            </a:xfrm>
            <a:prstGeom prst="rect">
              <a:avLst/>
            </a:prstGeom>
          </p:spPr>
        </p:pic>
        <p:pic>
          <p:nvPicPr>
            <p:cNvPr id="85" name="Picture 84"/>
            <p:cNvPicPr>
              <a:picLocks noChangeAspect="1"/>
            </p:cNvPicPr>
            <p:nvPr/>
          </p:nvPicPr>
          <p:blipFill rotWithShape="1">
            <a:blip r:embed="rId60" cstate="print">
              <a:extLst>
                <a:ext uri="{28A0092B-C50C-407E-A947-70E740481C1C}">
                  <a14:useLocalDpi xmlns:a14="http://schemas.microsoft.com/office/drawing/2010/main" val="0"/>
                </a:ext>
              </a:extLst>
            </a:blip>
            <a:srcRect t="28432" b="24460"/>
            <a:stretch/>
          </p:blipFill>
          <p:spPr>
            <a:xfrm>
              <a:off x="7620000" y="1257928"/>
              <a:ext cx="1170453" cy="452921"/>
            </a:xfrm>
            <a:prstGeom prst="rect">
              <a:avLst/>
            </a:prstGeom>
          </p:spPr>
        </p:pic>
        <p:pic>
          <p:nvPicPr>
            <p:cNvPr id="86" name="Picture 85"/>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2849519" y="5373130"/>
              <a:ext cx="1304360" cy="228263"/>
            </a:xfrm>
            <a:prstGeom prst="rect">
              <a:avLst/>
            </a:prstGeom>
          </p:spPr>
        </p:pic>
        <p:pic>
          <p:nvPicPr>
            <p:cNvPr id="87" name="Picture 86"/>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7492005" y="5287713"/>
              <a:ext cx="821019" cy="324011"/>
            </a:xfrm>
            <a:prstGeom prst="rect">
              <a:avLst/>
            </a:prstGeom>
          </p:spPr>
        </p:pic>
        <p:pic>
          <p:nvPicPr>
            <p:cNvPr id="88" name="Picture 87"/>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366481" y="4852033"/>
              <a:ext cx="996476" cy="302014"/>
            </a:xfrm>
            <a:prstGeom prst="rect">
              <a:avLst/>
            </a:prstGeom>
          </p:spPr>
        </p:pic>
        <p:pic>
          <p:nvPicPr>
            <p:cNvPr id="89" name="Picture 88"/>
            <p:cNvPicPr>
              <a:picLocks noChangeAspect="1"/>
            </p:cNvPicPr>
            <p:nvPr/>
          </p:nvPicPr>
          <p:blipFill rotWithShape="1">
            <a:blip r:embed="rId64">
              <a:extLst>
                <a:ext uri="{28A0092B-C50C-407E-A947-70E740481C1C}">
                  <a14:useLocalDpi xmlns:a14="http://schemas.microsoft.com/office/drawing/2010/main" val="0"/>
                </a:ext>
              </a:extLst>
            </a:blip>
            <a:srcRect l="8324" t="28016" r="8050" b="12046"/>
            <a:stretch/>
          </p:blipFill>
          <p:spPr>
            <a:xfrm>
              <a:off x="6096000" y="5174962"/>
              <a:ext cx="1188720" cy="365760"/>
            </a:xfrm>
            <a:prstGeom prst="rect">
              <a:avLst/>
            </a:prstGeom>
          </p:spPr>
        </p:pic>
        <p:pic>
          <p:nvPicPr>
            <p:cNvPr id="90" name="Picture 89"/>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3897009" y="2399613"/>
              <a:ext cx="1560319" cy="390080"/>
            </a:xfrm>
            <a:prstGeom prst="rect">
              <a:avLst/>
            </a:prstGeom>
          </p:spPr>
        </p:pic>
        <p:pic>
          <p:nvPicPr>
            <p:cNvPr id="91" name="Picture 2" descr="http://go-part.com/blog/wp-content/uploads/2013/04/AAA-Cost-of-Vehicle-Ownership-on-the-Rise.jp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flipH="1">
              <a:off x="146780" y="3610004"/>
              <a:ext cx="767620" cy="49942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http://logonoid.com/images/tory-burch-logo.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849518" y="3446206"/>
              <a:ext cx="771164" cy="70338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http://www.apc-colleges.org/img/bryantstrattonlogo.pn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777170" y="5511819"/>
              <a:ext cx="635122" cy="63512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descr="http://smashingtops.com/wp-content/uploads/2012/05/MW_Logos_MW_Logo_WebVersion.jp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1850781" y="3058986"/>
              <a:ext cx="1225448" cy="29381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0" descr="http://www.southernsavers.com/wp-content/uploads/2011/11/ace-hardware.gif"/>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3200400" y="5638962"/>
              <a:ext cx="621662" cy="38083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http://www.newyorkpersonalinjuryattorneyblog.com/uploaded_images/AllState-Insurance-787250.gif"/>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2416290" y="2088006"/>
              <a:ext cx="707910" cy="50279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descr="http://www.lawyersandsettlements.com/blog/wp-content/uploads/2013/04/H-R-Block.jp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2991313" y="3017391"/>
              <a:ext cx="730830" cy="4529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2" descr="http://www.vacationoutlet.com/images_unique/vo/header-nav/vacation-outlet.gif"/>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6115422" y="1796370"/>
              <a:ext cx="1171130" cy="20997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8" descr="http://cdn.depositaccounts.com/content/logos/northwest-savings-bank.gif"/>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1853099" y="1623804"/>
              <a:ext cx="1126382" cy="34513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0" descr="http://www.earnmydegree.com/online-education/images/schools/western-governors-university_2.gif"/>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976982" y="4441877"/>
              <a:ext cx="635622" cy="63562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rotWithShape="1">
            <a:blip r:embed="rId76" cstate="print">
              <a:extLst>
                <a:ext uri="{28A0092B-C50C-407E-A947-70E740481C1C}">
                  <a14:useLocalDpi xmlns:a14="http://schemas.microsoft.com/office/drawing/2010/main" val="0"/>
                </a:ext>
              </a:extLst>
            </a:blip>
            <a:srcRect l="-9339" t="37723" r="9339" b="39835"/>
            <a:stretch/>
          </p:blipFill>
          <p:spPr>
            <a:xfrm>
              <a:off x="5332016" y="5832407"/>
              <a:ext cx="1305613" cy="243866"/>
            </a:xfrm>
            <a:prstGeom prst="rect">
              <a:avLst/>
            </a:prstGeom>
          </p:spPr>
        </p:pic>
        <p:pic>
          <p:nvPicPr>
            <p:cNvPr id="102" name="Picture 101"/>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4863313" y="1910839"/>
              <a:ext cx="468703" cy="448392"/>
            </a:xfrm>
            <a:prstGeom prst="rect">
              <a:avLst/>
            </a:prstGeom>
          </p:spPr>
        </p:pic>
        <p:pic>
          <p:nvPicPr>
            <p:cNvPr id="103" name="Picture 102"/>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4760467" y="3961153"/>
              <a:ext cx="475488" cy="459693"/>
            </a:xfrm>
            <a:prstGeom prst="rect">
              <a:avLst/>
            </a:prstGeom>
          </p:spPr>
        </p:pic>
        <p:pic>
          <p:nvPicPr>
            <p:cNvPr id="104" name="Picture 103"/>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5257800" y="4268470"/>
              <a:ext cx="881246" cy="447967"/>
            </a:xfrm>
            <a:prstGeom prst="rect">
              <a:avLst/>
            </a:prstGeom>
          </p:spPr>
        </p:pic>
        <p:pic>
          <p:nvPicPr>
            <p:cNvPr id="105" name="Picture 42" descr="http://media.merchantcircle.com/25784020/TheHomeDepot_full_full.png"/>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5645761" y="4724400"/>
              <a:ext cx="534138" cy="53413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6" descr="http://engstromsidingandwindow.com/mod/cms/images/Products/Renewal%20by%20Andersen%C2%AE/renewal_by_andersen.jpg"/>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4378728" y="5269433"/>
              <a:ext cx="1238966" cy="36057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2" descr="http://www.fcpablog.com/storage/Logo_Stacked1Sm_HalfInchMax_HiResRGB.jpg?__SQUARESPACE_CACHEVERSION=1272304808500"/>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234464" y="5059914"/>
              <a:ext cx="831220" cy="350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7814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90532"/>
            <a:ext cx="6400800" cy="1038568"/>
          </a:xfrm>
        </p:spPr>
        <p:txBody>
          <a:bodyPr>
            <a:normAutofit lnSpcReduction="10000"/>
          </a:bodyPr>
          <a:lstStyle/>
          <a:p>
            <a:r>
              <a:rPr lang="en-US" dirty="0">
                <a:solidFill>
                  <a:schemeClr val="tx1">
                    <a:lumMod val="50000"/>
                    <a:lumOff val="50000"/>
                  </a:schemeClr>
                </a:solidFill>
              </a:rPr>
              <a:t>l</a:t>
            </a:r>
            <a:r>
              <a:rPr lang="en-US" dirty="0" smtClean="0">
                <a:solidFill>
                  <a:schemeClr val="tx1">
                    <a:lumMod val="50000"/>
                    <a:lumOff val="50000"/>
                  </a:schemeClr>
                </a:solidFill>
              </a:rPr>
              <a:t>et’s get started</a:t>
            </a:r>
            <a:br>
              <a:rPr lang="en-US" dirty="0" smtClean="0">
                <a:solidFill>
                  <a:schemeClr val="tx1">
                    <a:lumMod val="50000"/>
                    <a:lumOff val="50000"/>
                  </a:schemeClr>
                </a:solidFill>
              </a:rPr>
            </a:br>
            <a:r>
              <a:rPr lang="en-US" b="1" dirty="0">
                <a:solidFill>
                  <a:schemeClr val="tx1">
                    <a:lumMod val="50000"/>
                    <a:lumOff val="50000"/>
                  </a:schemeClr>
                </a:solidFill>
              </a:rPr>
              <a:t>SmartZonesbyJD.com</a:t>
            </a:r>
          </a:p>
          <a:p>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26</a:t>
            </a:fld>
            <a:endParaRPr lang="en-US"/>
          </a:p>
        </p:txBody>
      </p:sp>
      <p:pic>
        <p:nvPicPr>
          <p:cNvPr id="7" name="Picture 6"/>
          <p:cNvPicPr>
            <a:picLocks noChangeAspect="1"/>
          </p:cNvPicPr>
          <p:nvPr/>
        </p:nvPicPr>
        <p:blipFill>
          <a:blip r:embed="rId3"/>
          <a:stretch>
            <a:fillRect/>
          </a:stretch>
        </p:blipFill>
        <p:spPr>
          <a:xfrm>
            <a:off x="2514600" y="1623346"/>
            <a:ext cx="4114800" cy="1126985"/>
          </a:xfrm>
          <a:prstGeom prst="rect">
            <a:avLst/>
          </a:prstGeom>
        </p:spPr>
      </p:pic>
    </p:spTree>
    <p:extLst>
      <p:ext uri="{BB962C8B-B14F-4D97-AF65-F5344CB8AC3E}">
        <p14:creationId xmlns:p14="http://schemas.microsoft.com/office/powerpoint/2010/main" val="16720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SmartZones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u="sng" dirty="0"/>
              <a:t>only</a:t>
            </a:r>
            <a:r>
              <a:rPr lang="en-US" dirty="0"/>
              <a:t> cookie-free display advertising platform with </a:t>
            </a:r>
            <a:r>
              <a:rPr lang="en-US" u="sng" dirty="0"/>
              <a:t>100% reach</a:t>
            </a:r>
            <a:r>
              <a:rPr lang="en-US" dirty="0"/>
              <a:t>, </a:t>
            </a:r>
            <a:r>
              <a:rPr lang="en-US" u="sng" dirty="0"/>
              <a:t>verified data </a:t>
            </a:r>
            <a:r>
              <a:rPr lang="en-US" dirty="0"/>
              <a:t>and </a:t>
            </a:r>
            <a:r>
              <a:rPr lang="en-US" u="sng" dirty="0"/>
              <a:t>enhanced privacy</a:t>
            </a:r>
            <a:r>
              <a:rPr lang="en-US" dirty="0"/>
              <a:t>.</a:t>
            </a:r>
          </a:p>
        </p:txBody>
      </p:sp>
      <p:sp>
        <p:nvSpPr>
          <p:cNvPr id="4" name="Slide Number Placeholder 3"/>
          <p:cNvSpPr>
            <a:spLocks noGrp="1"/>
          </p:cNvSpPr>
          <p:nvPr>
            <p:ph type="sldNum" sz="quarter" idx="12"/>
          </p:nvPr>
        </p:nvSpPr>
        <p:spPr/>
        <p:txBody>
          <a:bodyPr/>
          <a:lstStyle/>
          <a:p>
            <a:fld id="{2066355A-084C-D24E-9AD2-7E4FC41EA627}" type="slidenum">
              <a:rPr lang="en-US" smtClean="0"/>
              <a:pPr/>
              <a:t>3</a:t>
            </a:fld>
            <a:endParaRPr lang="en-US"/>
          </a:p>
        </p:txBody>
      </p:sp>
    </p:spTree>
    <p:extLst>
      <p:ext uri="{BB962C8B-B14F-4D97-AF65-F5344CB8AC3E}">
        <p14:creationId xmlns:p14="http://schemas.microsoft.com/office/powerpoint/2010/main" val="317553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SmartZones</a:t>
            </a:r>
            <a:endParaRPr lang="en-US" dirty="0"/>
          </a:p>
        </p:txBody>
      </p:sp>
      <p:sp>
        <p:nvSpPr>
          <p:cNvPr id="3" name="Content Placeholder 2"/>
          <p:cNvSpPr>
            <a:spLocks noGrp="1"/>
          </p:cNvSpPr>
          <p:nvPr>
            <p:ph idx="1"/>
          </p:nvPr>
        </p:nvSpPr>
        <p:spPr/>
        <p:txBody>
          <a:bodyPr>
            <a:normAutofit/>
          </a:bodyPr>
          <a:lstStyle/>
          <a:p>
            <a:pPr algn="ctr"/>
            <a:endParaRPr lang="en-US" dirty="0" smtClean="0"/>
          </a:p>
          <a:p>
            <a:pPr algn="ctr">
              <a:buNone/>
            </a:pPr>
            <a:r>
              <a:rPr lang="en-US" dirty="0" smtClean="0"/>
              <a:t>Solves </a:t>
            </a:r>
            <a:r>
              <a:rPr lang="en-US" dirty="0"/>
              <a:t>the three challenges </a:t>
            </a:r>
            <a:r>
              <a:rPr lang="en-US" dirty="0" smtClean="0"/>
              <a:t/>
            </a:r>
            <a:br>
              <a:rPr lang="en-US" dirty="0" smtClean="0"/>
            </a:br>
            <a:r>
              <a:rPr lang="en-US" dirty="0" smtClean="0"/>
              <a:t>of </a:t>
            </a:r>
            <a:r>
              <a:rPr lang="en-US" dirty="0"/>
              <a:t>online advertising</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a:t>
            </a:fld>
            <a:endParaRPr lang="en-US"/>
          </a:p>
        </p:txBody>
      </p:sp>
    </p:spTree>
    <p:extLst>
      <p:ext uri="{BB962C8B-B14F-4D97-AF65-F5344CB8AC3E}">
        <p14:creationId xmlns:p14="http://schemas.microsoft.com/office/powerpoint/2010/main" val="37824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8229600" cy="857250"/>
          </a:xfrm>
        </p:spPr>
        <p:txBody>
          <a:bodyPr>
            <a:normAutofit fontScale="90000"/>
          </a:bodyPr>
          <a:lstStyle/>
          <a:p>
            <a:r>
              <a:rPr lang="en-US" dirty="0" smtClean="0">
                <a:solidFill>
                  <a:schemeClr val="bg1">
                    <a:lumMod val="50000"/>
                  </a:schemeClr>
                </a:solidFill>
              </a:rPr>
              <a:t>Solves the three challenges of online advertising:</a:t>
            </a:r>
            <a:endParaRPr lang="en-US" dirty="0">
              <a:solidFill>
                <a:schemeClr val="bg1">
                  <a:lumMod val="50000"/>
                </a:schemeClr>
              </a:solidFill>
            </a:endParaRPr>
          </a:p>
        </p:txBody>
      </p:sp>
      <p:sp>
        <p:nvSpPr>
          <p:cNvPr id="3" name="Content Placeholder 2"/>
          <p:cNvSpPr>
            <a:spLocks noGrp="1"/>
          </p:cNvSpPr>
          <p:nvPr>
            <p:ph idx="1"/>
          </p:nvPr>
        </p:nvSpPr>
        <p:spPr>
          <a:xfrm>
            <a:off x="1186774" y="1070043"/>
            <a:ext cx="7042826" cy="3394472"/>
          </a:xfrm>
        </p:spPr>
        <p:txBody>
          <a:bodyPr>
            <a:normAutofit/>
          </a:bodyPr>
          <a:lstStyle/>
          <a:p>
            <a:pPr algn="ctr">
              <a:buNone/>
            </a:pPr>
            <a:r>
              <a:rPr lang="en-US" dirty="0" smtClean="0">
                <a:solidFill>
                  <a:schemeClr val="bg1">
                    <a:lumMod val="50000"/>
                  </a:schemeClr>
                </a:solidFill>
              </a:rPr>
              <a:t> </a:t>
            </a:r>
          </a:p>
          <a:p>
            <a:pPr algn="ctr">
              <a:buNone/>
            </a:pPr>
            <a:endParaRPr lang="en-US" dirty="0" smtClean="0">
              <a:solidFill>
                <a:schemeClr val="bg1">
                  <a:lumMod val="50000"/>
                </a:schemeClr>
              </a:solidFill>
            </a:endParaRPr>
          </a:p>
          <a:p>
            <a:pPr marL="514350" lvl="0" indent="-514350">
              <a:buFont typeface="+mj-lt"/>
              <a:buAutoNum type="arabicPeriod"/>
            </a:pPr>
            <a:r>
              <a:rPr lang="en-US" sz="3600" b="1" dirty="0" smtClean="0"/>
              <a:t>Reach</a:t>
            </a:r>
            <a:r>
              <a:rPr lang="en-US" dirty="0" smtClean="0"/>
              <a:t> </a:t>
            </a:r>
            <a:r>
              <a:rPr lang="en-US" dirty="0"/>
              <a:t>- Nearly 100% of qualified prospects every </a:t>
            </a:r>
            <a:r>
              <a:rPr lang="en-US" dirty="0" smtClean="0"/>
              <a:t>time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5</a:t>
            </a:fld>
            <a:endParaRPr lang="en-US"/>
          </a:p>
        </p:txBody>
      </p:sp>
    </p:spTree>
    <p:extLst>
      <p:ext uri="{BB962C8B-B14F-4D97-AF65-F5344CB8AC3E}">
        <p14:creationId xmlns:p14="http://schemas.microsoft.com/office/powerpoint/2010/main" val="23079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Solves the three challenges of online advertising:</a:t>
            </a:r>
            <a:endParaRPr lang="en-US" dirty="0">
              <a:solidFill>
                <a:schemeClr val="bg1">
                  <a:lumMod val="50000"/>
                </a:schemeClr>
              </a:solidFill>
            </a:endParaRPr>
          </a:p>
        </p:txBody>
      </p:sp>
      <p:sp>
        <p:nvSpPr>
          <p:cNvPr id="3" name="Content Placeholder 2"/>
          <p:cNvSpPr>
            <a:spLocks noGrp="1"/>
          </p:cNvSpPr>
          <p:nvPr>
            <p:ph idx="1"/>
          </p:nvPr>
        </p:nvSpPr>
        <p:spPr>
          <a:xfrm>
            <a:off x="1284052" y="1200151"/>
            <a:ext cx="6702357" cy="3394472"/>
          </a:xfrm>
        </p:spPr>
        <p:txBody>
          <a:bodyPr>
            <a:normAutofit/>
          </a:bodyPr>
          <a:lstStyle/>
          <a:p>
            <a:pPr marL="0" lvl="0" indent="0">
              <a:buNone/>
            </a:pPr>
            <a:endParaRPr lang="en-US" sz="3600" b="1" dirty="0" smtClean="0"/>
          </a:p>
          <a:p>
            <a:pPr marL="0" lvl="0" indent="0">
              <a:buNone/>
            </a:pPr>
            <a:r>
              <a:rPr lang="en-US" sz="3600" b="1" dirty="0" smtClean="0"/>
              <a:t>2</a:t>
            </a:r>
            <a:r>
              <a:rPr lang="en-US" sz="4000" b="1" dirty="0" smtClean="0"/>
              <a:t>. </a:t>
            </a:r>
            <a:r>
              <a:rPr lang="en-US" sz="3600" b="1" dirty="0" smtClean="0"/>
              <a:t>Data </a:t>
            </a:r>
            <a:r>
              <a:rPr lang="en-US" sz="3600" b="1" dirty="0"/>
              <a:t>Integrity</a:t>
            </a:r>
            <a:r>
              <a:rPr lang="en-US" dirty="0"/>
              <a:t> - 90+ million demographic segments, defined by over 750 data </a:t>
            </a:r>
            <a:r>
              <a:rPr lang="en-US" dirty="0" smtClean="0"/>
              <a:t>variables</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a:p>
        </p:txBody>
      </p:sp>
    </p:spTree>
    <p:extLst>
      <p:ext uri="{BB962C8B-B14F-4D97-AF65-F5344CB8AC3E}">
        <p14:creationId xmlns:p14="http://schemas.microsoft.com/office/powerpoint/2010/main" val="83821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339" r="12377"/>
          <a:stretch/>
        </p:blipFill>
        <p:spPr>
          <a:xfrm>
            <a:off x="5249636" y="2000250"/>
            <a:ext cx="2539093" cy="2544501"/>
          </a:xfrm>
          <a:prstGeom prst="rect">
            <a:avLst/>
          </a:prstGeom>
        </p:spPr>
      </p:pic>
      <p:sp>
        <p:nvSpPr>
          <p:cNvPr id="11" name="Title 10"/>
          <p:cNvSpPr>
            <a:spLocks noGrp="1"/>
          </p:cNvSpPr>
          <p:nvPr>
            <p:ph type="title"/>
          </p:nvPr>
        </p:nvSpPr>
        <p:spPr>
          <a:xfrm>
            <a:off x="1485900" y="114300"/>
            <a:ext cx="6172200" cy="342900"/>
          </a:xfrm>
        </p:spPr>
        <p:txBody>
          <a:bodyPr>
            <a:normAutofit fontScale="90000"/>
          </a:bodyPr>
          <a:lstStyle/>
          <a:p>
            <a:r>
              <a:rPr lang="en-US" sz="1800" b="1" dirty="0">
                <a:ea typeface="Kozuka Gothic Pro M" pitchFamily="34" charset="-128"/>
              </a:rPr>
              <a:t>SMART ZONES REACH</a:t>
            </a:r>
            <a:endParaRPr lang="en-US" sz="1800" b="1" dirty="0"/>
          </a:p>
        </p:txBody>
      </p:sp>
      <p:sp>
        <p:nvSpPr>
          <p:cNvPr id="12" name="Content Placeholder 11"/>
          <p:cNvSpPr>
            <a:spLocks noGrp="1"/>
          </p:cNvSpPr>
          <p:nvPr>
            <p:ph idx="1"/>
          </p:nvPr>
        </p:nvSpPr>
        <p:spPr>
          <a:xfrm>
            <a:off x="1543050" y="685801"/>
            <a:ext cx="6172200" cy="3908822"/>
          </a:xfrm>
        </p:spPr>
        <p:txBody>
          <a:bodyPr>
            <a:normAutofit fontScale="77500" lnSpcReduction="20000"/>
          </a:bodyPr>
          <a:lstStyle/>
          <a:p>
            <a:pPr marL="0" indent="0">
              <a:buNone/>
            </a:pPr>
            <a:r>
              <a:rPr lang="en-US" sz="2400" b="1" dirty="0">
                <a:solidFill>
                  <a:srgbClr val="C00000"/>
                </a:solidFill>
                <a:ea typeface="Kozuka Gothic Pr6N M" pitchFamily="34" charset="-128"/>
              </a:rPr>
              <a:t>29.8 Million SMART Zones in the US</a:t>
            </a:r>
          </a:p>
          <a:p>
            <a:pPr marL="300038" lvl="1" indent="0">
              <a:buNone/>
            </a:pPr>
            <a:r>
              <a:rPr lang="en-US" sz="1350" dirty="0">
                <a:ea typeface="Kozuka Gothic Pr6N M" pitchFamily="34" charset="-128"/>
              </a:rPr>
              <a:t>SZ identifies 1.8 billion IPs at the ISP delivery points for a neighborhood and for businesses at a rooftop level.  </a:t>
            </a:r>
            <a:br>
              <a:rPr lang="en-US" sz="1350" dirty="0">
                <a:ea typeface="Kozuka Gothic Pr6N M" pitchFamily="34" charset="-128"/>
              </a:rPr>
            </a:br>
            <a:r>
              <a:rPr lang="en-US" sz="1050" dirty="0">
                <a:ea typeface="Kozuka Gothic Pr6N M" pitchFamily="34" charset="-128"/>
              </a:rPr>
              <a:t/>
            </a:r>
            <a:br>
              <a:rPr lang="en-US" sz="1050" dirty="0">
                <a:ea typeface="Kozuka Gothic Pr6N M" pitchFamily="34" charset="-128"/>
              </a:rPr>
            </a:br>
            <a:endParaRPr lang="en-US" sz="375" dirty="0">
              <a:ea typeface="Kozuka Gothic Pr6N M" pitchFamily="34" charset="-128"/>
            </a:endParaRPr>
          </a:p>
          <a:p>
            <a:r>
              <a:rPr lang="en-US" sz="1500" dirty="0">
                <a:ea typeface="Kozuka Gothic Pr6N M" pitchFamily="34" charset="-128"/>
              </a:rPr>
              <a:t>15.2 Million Homes Zones 		</a:t>
            </a:r>
          </a:p>
          <a:p>
            <a:r>
              <a:rPr lang="en-US" sz="1500" dirty="0">
                <a:ea typeface="Kozuka Gothic Pr6N M" pitchFamily="34" charset="-128"/>
              </a:rPr>
              <a:t>14.7 Million Business Zones </a:t>
            </a:r>
          </a:p>
          <a:p>
            <a:r>
              <a:rPr lang="en-US" sz="1500" dirty="0">
                <a:ea typeface="Kozuka Gothic Pr6N M" pitchFamily="34" charset="-128"/>
              </a:rPr>
              <a:t>5.3 Million Audio Zones</a:t>
            </a:r>
          </a:p>
          <a:p>
            <a:r>
              <a:rPr lang="en-US" sz="1500" dirty="0">
                <a:ea typeface="Kozuka Gothic Pr6N M" pitchFamily="34" charset="-128"/>
              </a:rPr>
              <a:t>6.4 Million Premium Video Zones</a:t>
            </a:r>
          </a:p>
          <a:p>
            <a:r>
              <a:rPr lang="en-US" sz="1500" dirty="0">
                <a:ea typeface="Kozuka Gothic Pr6N M" pitchFamily="34" charset="-128"/>
              </a:rPr>
              <a:t>798K  School Zones</a:t>
            </a:r>
          </a:p>
          <a:p>
            <a:pPr>
              <a:lnSpc>
                <a:spcPct val="120000"/>
              </a:lnSpc>
            </a:pPr>
            <a:r>
              <a:rPr lang="en-US" sz="1500" dirty="0">
                <a:ea typeface="Kozuka Gothic Pr6N M" pitchFamily="34" charset="-128"/>
              </a:rPr>
              <a:t>547K  Government Zones</a:t>
            </a:r>
            <a:br>
              <a:rPr lang="en-US" sz="1500" dirty="0">
                <a:ea typeface="Kozuka Gothic Pr6N M" pitchFamily="34" charset="-128"/>
              </a:rPr>
            </a:br>
            <a:endParaRPr lang="en-US" sz="1500" dirty="0">
              <a:ea typeface="Kozuka Gothic Pr6N M" pitchFamily="34" charset="-128"/>
            </a:endParaRPr>
          </a:p>
          <a:p>
            <a:pPr>
              <a:lnSpc>
                <a:spcPct val="120000"/>
              </a:lnSpc>
            </a:pPr>
            <a:r>
              <a:rPr lang="en-US" sz="1500" dirty="0">
                <a:ea typeface="Kozuka Gothic Pr6N M" pitchFamily="34" charset="-128"/>
              </a:rPr>
              <a:t>20+ Million – Users Scored for Zone-Based Retargeting </a:t>
            </a:r>
          </a:p>
          <a:p>
            <a:pPr>
              <a:lnSpc>
                <a:spcPct val="120000"/>
              </a:lnSpc>
            </a:pPr>
            <a:r>
              <a:rPr lang="en-US" sz="1500" dirty="0">
                <a:ea typeface="Kozuka Gothic Pr6N M" pitchFamily="34" charset="-128"/>
              </a:rPr>
              <a:t>800+ Categories Scored for Contextual Retargeting</a:t>
            </a:r>
          </a:p>
          <a:p>
            <a:pPr>
              <a:lnSpc>
                <a:spcPct val="120000"/>
              </a:lnSpc>
            </a:pPr>
            <a:r>
              <a:rPr lang="en-US" sz="1500" dirty="0">
                <a:ea typeface="Kozuka Gothic Pr6N M" pitchFamily="34" charset="-128"/>
              </a:rPr>
              <a:t>Media Quality Score + Bid Optimization</a:t>
            </a:r>
            <a:r>
              <a:rPr lang="en-US" sz="1800" b="1" dirty="0">
                <a:solidFill>
                  <a:srgbClr val="C00000"/>
                </a:solidFill>
                <a:ea typeface="Kozuka Gothic Pr6N M" pitchFamily="34" charset="-128"/>
              </a:rPr>
              <a:t/>
            </a:r>
            <a:br>
              <a:rPr lang="en-US" sz="1800" b="1" dirty="0">
                <a:solidFill>
                  <a:srgbClr val="C00000"/>
                </a:solidFill>
                <a:ea typeface="Kozuka Gothic Pr6N M" pitchFamily="34" charset="-128"/>
              </a:rPr>
            </a:br>
            <a:endParaRPr lang="en-US" sz="1800" b="1" dirty="0">
              <a:solidFill>
                <a:srgbClr val="C00000"/>
              </a:solidFill>
              <a:ea typeface="Kozuka Gothic Pr6N M" pitchFamily="34" charset="-128"/>
            </a:endParaRPr>
          </a:p>
          <a:p>
            <a:pPr marL="0" indent="0">
              <a:buNone/>
            </a:pPr>
            <a:r>
              <a:rPr lang="en-US" sz="1800" dirty="0">
                <a:ea typeface="Kozuka Gothic Pr6N M" pitchFamily="34" charset="-128"/>
              </a:rPr>
              <a:t>      </a:t>
            </a:r>
            <a:r>
              <a:rPr lang="en-US" sz="1800" b="1" dirty="0">
                <a:ea typeface="Kozuka Gothic Pr6N M" pitchFamily="34" charset="-128"/>
              </a:rPr>
              <a:t>     </a:t>
            </a:r>
            <a:r>
              <a:rPr lang="en-US" sz="1200" dirty="0">
                <a:ea typeface="Kozuka Gothic Pr6N M" pitchFamily="34" charset="-128"/>
              </a:rPr>
              <a:t>“</a:t>
            </a:r>
            <a:r>
              <a:rPr lang="en-US" sz="1275" dirty="0">
                <a:ea typeface="Kozuka Gothic Pr6N M" pitchFamily="34" charset="-128"/>
              </a:rPr>
              <a:t>SZ’s offers marketers the unique ability to target every</a:t>
            </a:r>
          </a:p>
          <a:p>
            <a:pPr marL="0" indent="0">
              <a:buNone/>
            </a:pPr>
            <a:r>
              <a:rPr lang="en-US" sz="1275" dirty="0">
                <a:ea typeface="Kozuka Gothic Pr6N M" pitchFamily="34" charset="-128"/>
              </a:rPr>
              <a:t>                 online audience based on real people who can afford your product.</a:t>
            </a:r>
            <a:br>
              <a:rPr lang="en-US" sz="1275" dirty="0">
                <a:ea typeface="Kozuka Gothic Pr6N M" pitchFamily="34" charset="-128"/>
              </a:rPr>
            </a:br>
            <a:r>
              <a:rPr lang="en-US" sz="1275" dirty="0">
                <a:ea typeface="Kozuka Gothic Pr6N M" pitchFamily="34" charset="-128"/>
              </a:rPr>
              <a:t>     </a:t>
            </a:r>
          </a:p>
          <a:p>
            <a:pPr marL="0" indent="0">
              <a:buNone/>
            </a:pPr>
            <a:r>
              <a:rPr lang="en-US" sz="1275" dirty="0">
                <a:ea typeface="Kozuka Gothic Pr6N M" pitchFamily="34" charset="-128"/>
              </a:rPr>
              <a:t>                 SZ’s is guaranteed to reach 100% of the audience within a trade area.. </a:t>
            </a:r>
          </a:p>
          <a:p>
            <a:pPr marL="0" indent="0">
              <a:buNone/>
            </a:pPr>
            <a:r>
              <a:rPr lang="en-US" sz="1275" dirty="0">
                <a:ea typeface="Kozuka Gothic Pr6N M" pitchFamily="34" charset="-128"/>
              </a:rPr>
              <a:t>                 Ideal for local retail store targeting, politics, travel, healthcare, hi-tech,</a:t>
            </a:r>
          </a:p>
          <a:p>
            <a:pPr marL="0" indent="0">
              <a:buNone/>
            </a:pPr>
            <a:r>
              <a:rPr lang="en-US" sz="1275" dirty="0">
                <a:ea typeface="Kozuka Gothic Pr6N M" pitchFamily="34" charset="-128"/>
              </a:rPr>
              <a:t>                 utilities, and especially finance.”</a:t>
            </a:r>
          </a:p>
          <a:p>
            <a:endParaRPr lang="en-US" dirty="0"/>
          </a:p>
        </p:txBody>
      </p:sp>
      <p:sp>
        <p:nvSpPr>
          <p:cNvPr id="2" name="Slide Number Placeholder 1"/>
          <p:cNvSpPr>
            <a:spLocks noGrp="1"/>
          </p:cNvSpPr>
          <p:nvPr>
            <p:ph type="sldNum" sz="quarter" idx="12"/>
          </p:nvPr>
        </p:nvSpPr>
        <p:spPr/>
        <p:txBody>
          <a:bodyPr/>
          <a:lstStyle/>
          <a:p>
            <a:fld id="{B7B84D22-92D4-450A-B4A6-85C03529461E}" type="slidenum">
              <a:rPr lang="en-US" smtClean="0"/>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200151"/>
            <a:ext cx="2971800" cy="93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77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622"/>
            <a:ext cx="8229600" cy="857250"/>
          </a:xfrm>
        </p:spPr>
        <p:txBody>
          <a:bodyPr>
            <a:normAutofit fontScale="90000"/>
          </a:bodyPr>
          <a:lstStyle/>
          <a:p>
            <a:r>
              <a:rPr lang="en-US" dirty="0" smtClean="0">
                <a:solidFill>
                  <a:schemeClr val="bg1">
                    <a:lumMod val="50000"/>
                  </a:schemeClr>
                </a:solidFill>
              </a:rPr>
              <a:t>Solves the three challenges of online advertising:</a:t>
            </a:r>
            <a:br>
              <a:rPr lang="en-US" dirty="0" smtClean="0">
                <a:solidFill>
                  <a:schemeClr val="bg1">
                    <a:lumMod val="50000"/>
                  </a:schemeClr>
                </a:solidFill>
              </a:rPr>
            </a:br>
            <a:endParaRPr lang="en-US" dirty="0"/>
          </a:p>
        </p:txBody>
      </p:sp>
      <p:sp>
        <p:nvSpPr>
          <p:cNvPr id="3" name="Content Placeholder 2"/>
          <p:cNvSpPr>
            <a:spLocks noGrp="1"/>
          </p:cNvSpPr>
          <p:nvPr>
            <p:ph idx="1"/>
          </p:nvPr>
        </p:nvSpPr>
        <p:spPr>
          <a:xfrm>
            <a:off x="1540212" y="1225685"/>
            <a:ext cx="6358647" cy="3394472"/>
          </a:xfrm>
        </p:spPr>
        <p:txBody>
          <a:bodyPr/>
          <a:lstStyle/>
          <a:p>
            <a:pPr marL="0" indent="0">
              <a:buNone/>
            </a:pPr>
            <a:endParaRPr lang="en-US" sz="3600" b="1" dirty="0" smtClean="0"/>
          </a:p>
          <a:p>
            <a:pPr marL="0" indent="0">
              <a:buNone/>
            </a:pPr>
            <a:r>
              <a:rPr lang="en-US" sz="3600" b="1" dirty="0" smtClean="0"/>
              <a:t>3. Enhanced </a:t>
            </a:r>
            <a:r>
              <a:rPr lang="en-US" sz="3600" b="1" dirty="0"/>
              <a:t>Privacy</a:t>
            </a:r>
            <a:r>
              <a:rPr lang="en-US" dirty="0"/>
              <a:t> - Targeting without cookies and compliant with "Do Not </a:t>
            </a:r>
            <a:r>
              <a:rPr lang="en-US" dirty="0" smtClean="0"/>
              <a:t>Track”</a:t>
            </a:r>
            <a:endParaRPr lang="en-US" dirty="0"/>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8</a:t>
            </a:fld>
            <a:endParaRPr lang="en-US"/>
          </a:p>
        </p:txBody>
      </p:sp>
    </p:spTree>
    <p:extLst>
      <p:ext uri="{BB962C8B-B14F-4D97-AF65-F5344CB8AC3E}">
        <p14:creationId xmlns:p14="http://schemas.microsoft.com/office/powerpoint/2010/main" val="30816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Reach</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Zero-sacrifice ad placement:</a:t>
            </a:r>
          </a:p>
          <a:p>
            <a:pPr lvl="1"/>
            <a:r>
              <a:rPr lang="en-US" dirty="0" smtClean="0"/>
              <a:t>A </a:t>
            </a:r>
            <a:r>
              <a:rPr lang="en-US" dirty="0"/>
              <a:t>wide array of flexible ad formats allows you to engage with potential customers </a:t>
            </a:r>
            <a:r>
              <a:rPr lang="en-US" u="sng" dirty="0"/>
              <a:t>on every leading network exchange</a:t>
            </a:r>
            <a:r>
              <a:rPr lang="en-US" dirty="0"/>
              <a:t>. </a:t>
            </a:r>
            <a:endParaRPr lang="en-US" dirty="0" smtClean="0"/>
          </a:p>
        </p:txBody>
      </p:sp>
      <p:sp>
        <p:nvSpPr>
          <p:cNvPr id="4" name="Slide Number Placeholder 3"/>
          <p:cNvSpPr>
            <a:spLocks noGrp="1"/>
          </p:cNvSpPr>
          <p:nvPr>
            <p:ph type="sldNum" sz="quarter" idx="12"/>
          </p:nvPr>
        </p:nvSpPr>
        <p:spPr/>
        <p:txBody>
          <a:bodyPr/>
          <a:lstStyle/>
          <a:p>
            <a:fld id="{2066355A-084C-D24E-9AD2-7E4FC41EA627}" type="slidenum">
              <a:rPr lang="en-US" smtClean="0"/>
              <a:pPr/>
              <a:t>9</a:t>
            </a:fld>
            <a:endParaRPr lang="en-US"/>
          </a:p>
        </p:txBody>
      </p:sp>
    </p:spTree>
    <p:extLst>
      <p:ext uri="{BB962C8B-B14F-4D97-AF65-F5344CB8AC3E}">
        <p14:creationId xmlns:p14="http://schemas.microsoft.com/office/powerpoint/2010/main" val="337983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9450</TotalTime>
  <Words>1170</Words>
  <Application>Microsoft Office PowerPoint</Application>
  <PresentationFormat>On-screen Show (16:9)</PresentationFormat>
  <Paragraphs>177</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INTRODUCTION</vt:lpstr>
      <vt:lpstr>SmartZones</vt:lpstr>
      <vt:lpstr>SmartZones</vt:lpstr>
      <vt:lpstr>Solves the three challenges of online advertising:</vt:lpstr>
      <vt:lpstr>Solves the three challenges of online advertising:</vt:lpstr>
      <vt:lpstr>SMART ZONES REACH</vt:lpstr>
      <vt:lpstr>Solves the three challenges of online advertising: </vt:lpstr>
      <vt:lpstr>Reach</vt:lpstr>
      <vt:lpstr>Mailbox to Modem</vt:lpstr>
      <vt:lpstr>ENHANCED PRIVACY</vt:lpstr>
      <vt:lpstr>Targeting without Cookies</vt:lpstr>
      <vt:lpstr>Targeting without Cookies</vt:lpstr>
      <vt:lpstr>Targeting without Cookies</vt:lpstr>
      <vt:lpstr>Targeting without Cookies</vt:lpstr>
      <vt:lpstr>Targeting without Cookies</vt:lpstr>
      <vt:lpstr>Targeting without Cookies</vt:lpstr>
      <vt:lpstr>THE PAYOFF</vt:lpstr>
      <vt:lpstr>Proven Performance Metrics</vt:lpstr>
      <vt:lpstr>The Data Difference</vt:lpstr>
      <vt:lpstr>Data Sources</vt:lpstr>
      <vt:lpstr>SMART ZONES:  Cookie-Free Audience Targeting</vt:lpstr>
      <vt:lpstr>Smart Zone Campaigns:  How We Do It</vt:lpstr>
      <vt:lpstr>Smart Zones Performance</vt:lpstr>
      <vt:lpstr>Campaign Tested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Johnson Direct</cp:lastModifiedBy>
  <cp:revision>83</cp:revision>
  <dcterms:created xsi:type="dcterms:W3CDTF">2010-04-12T23:12:02Z</dcterms:created>
  <dcterms:modified xsi:type="dcterms:W3CDTF">2014-03-06T20:23:52Z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